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391" r:id="rId4"/>
    <p:sldId id="392" r:id="rId5"/>
    <p:sldId id="398" r:id="rId6"/>
    <p:sldId id="408" r:id="rId7"/>
    <p:sldId id="413" r:id="rId8"/>
    <p:sldId id="409" r:id="rId9"/>
    <p:sldId id="410" r:id="rId10"/>
    <p:sldId id="401" r:id="rId11"/>
    <p:sldId id="404" r:id="rId12"/>
    <p:sldId id="403" r:id="rId13"/>
    <p:sldId id="394" r:id="rId14"/>
    <p:sldId id="400" r:id="rId15"/>
    <p:sldId id="411" r:id="rId16"/>
    <p:sldId id="412" r:id="rId17"/>
    <p:sldId id="39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095" autoAdjust="0"/>
  </p:normalViewPr>
  <p:slideViewPr>
    <p:cSldViewPr snapToGrid="0">
      <p:cViewPr varScale="1">
        <p:scale>
          <a:sx n="60" d="100"/>
          <a:sy n="60" d="100"/>
        </p:scale>
        <p:origin x="87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96E71-183C-4A9D-BFEA-84EEE68A47A8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B7A8A-2D09-49E2-A8B0-AEEF12859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79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a97104d7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a97104d7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for visualization : Mohit Rajput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7A8A-2D09-49E2-A8B0-AEEF1285913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05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for visualization : Mohit Rajput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7A8A-2D09-49E2-A8B0-AEEF1285913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86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a97104d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g8a97104d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35211-6906-4EA6-A16B-6D6F8DD815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77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pointers about bagging technique:</a:t>
            </a:r>
          </a:p>
          <a:p>
            <a:pPr>
              <a:buFont typeface="+mj-lt"/>
              <a:buAutoNum type="arabicPeriod"/>
            </a:pPr>
            <a:r>
              <a:rPr lang="en-US" dirty="0"/>
              <a:t>Aggregation function is typically the statistical mode for classification and average for regression.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Aggregation helps reduce both bias and variance.</a:t>
            </a:r>
          </a:p>
          <a:p>
            <a:pPr>
              <a:buFont typeface="+mj-lt"/>
              <a:buAutoNum type="arabicPeriod"/>
            </a:pPr>
            <a:r>
              <a:rPr lang="en-US" dirty="0"/>
              <a:t>Predictors can all be trained in parallel unleashing the potential of a GPU.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first predictor is made using a sample 1 – Amber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predictor is made using a sample 2 – Blue line</a:t>
            </a:r>
            <a:endParaRPr lang="en-IN" dirty="0"/>
          </a:p>
          <a:p>
            <a:endParaRPr lang="en-IN" dirty="0"/>
          </a:p>
          <a:p>
            <a:r>
              <a:rPr lang="en-IN" dirty="0"/>
              <a:t>The average of amber and blue line is the green line – The final prediction is the average of two predictors.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35211-6906-4EA6-A16B-6D6F8DD815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114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7A8A-2D09-49E2-A8B0-AEEF1285913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845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35211-6906-4EA6-A16B-6D6F8DD815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35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7A8A-2D09-49E2-A8B0-AEEF1285913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596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 for visualization : Mohit Rajput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7A8A-2D09-49E2-A8B0-AEEF1285913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73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D246-3769-44FA-80DF-F6E8B59D0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AD9DE-AA58-4893-A70C-ED69C34F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C4C7-99EE-43A7-9B08-0104806C9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99E4-5630-41C0-92F2-BA9CCB2A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0D07C-0832-4640-AE5D-16C40471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CA4-9910-4BCA-B7BF-35DD2FE8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08422-EE1F-421B-AC36-A006D35F3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9D1A3-984F-4E53-8174-50B91F3E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8F42-9609-4DD6-84CA-D36F4B6C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57A8D-C72B-4D71-A3D3-15EB7F9D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21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D84BB-46F4-48E8-8FCF-65D5C2390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02317-BDF8-414B-BFE1-0BEFA21B5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4CE92-CB93-4E26-A819-AA8FBC45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ACFB0-C34C-4C04-9EC0-A9083C4A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8EE3C-0EAE-4509-A640-562BA690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13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839788" y="800100"/>
            <a:ext cx="54304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  <a:defRPr sz="4800">
                <a:solidFill>
                  <a:srgbClr val="F533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839789" y="2241551"/>
            <a:ext cx="6047200" cy="3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7175500" y="2241551"/>
            <a:ext cx="4186800" cy="37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79237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404784" y="2421467"/>
            <a:ext cx="7020800" cy="3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0"/>
            <a:ext cx="12192000" cy="849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32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15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01AD-F34B-4C6D-800C-CAF55734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7E7A3-2D5A-48AF-A67A-751C808B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C610-6BB0-49BA-B1DC-BDEF8DD2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BF51-67FB-4727-BAC2-E0B76C74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661CE-1F93-487E-BC8D-A96F1531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23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8696-C8E9-4B62-A34C-2726D784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70117-F2D5-47E7-8AE0-31A4A547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43D1-9ABB-47A2-9AB2-8B6C69C5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3F41-5579-4559-80A3-32772AEC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CCD7D-BB80-453F-9128-45870A79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39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857E-75B8-4A0E-A5C1-2DD9B302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86F1E-ED1D-475E-AAF4-CAEF9069B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D436-B289-43E4-980E-F9540451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A945D-CFFF-4595-8095-5D56599A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E71C4-FEAD-427C-B87A-DB39ED7D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82F43-A684-41F9-8667-E3FF822A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0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1F0-2186-473D-A1A6-0C2BD8A4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F654E-ACEA-4080-AB70-2D4E66060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39DD0-E45F-4562-A6B1-141F32E7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94CE4-939B-48E3-A8FA-D4C016CA0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C73A2-5830-4A82-8B77-363F46CF6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4FD7A-777F-4FA0-9DF3-FA538AE1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A2245-A819-4DE9-AF02-8DBB430C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46F9F-98D1-4BB5-B861-F82D58A8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88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4647-8B40-45D0-949F-7244079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D0F20-EDAA-447D-8F17-CA155B09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11ABB-3306-46FD-AFE5-9BEDC206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1659A-D4B1-4D4C-A485-75C4DA76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83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B7ECE-A922-4884-A052-05EAC88D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23152-E545-4515-BF3A-626481ED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B236-8A34-48CA-A41B-85619D6C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34A5-4EDB-421C-B937-7E5A1047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D69A-D63F-4CE2-9BF5-45A0BBDB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E063D-A607-4856-983B-5998774E9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80A1B-CB7D-471D-8508-C0289A21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A748-BD52-4E4F-8EE8-89DFBE13B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4F3B2-C2E6-4A6E-863E-26074CCA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0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512D-F089-48F4-BB80-8901BF3AB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4CCA29-5F53-41DF-AD89-CE87C8556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80BC-A36A-481A-A8F2-D25F8C5E6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BEB07-A8B2-4BA4-AAF6-CEF882D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7680-865D-4BBB-A44B-2FD9C00A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AFDF8-173C-4A67-AB32-5BD0D070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6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F0D54-86BB-41D7-89AF-1F005EB2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0C5FD-458D-4E1C-ACA7-08BE3BB7C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99AA0-B2EF-4C24-9BD7-D4CE4D78F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FB275-9C20-4E07-BC4E-EE4212D09AB7}" type="datetimeFigureOut">
              <a:rPr lang="en-IN" smtClean="0"/>
              <a:t>25-02-2022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B474-E2A3-447C-ABA6-B60B371B7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CFE40-8C05-4AF9-921D-25F1D60EA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DB61-7FEA-4B25-9207-93250D20F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46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B61C1-CA4D-4B3E-BA79-DEA9443F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 boosting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E3A03-EA02-43AB-9412-35AE2F3B31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504" y="2075914"/>
            <a:ext cx="8209791" cy="23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B61C1-CA4D-4B3E-BA79-DEA9443F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 boosting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B2E0-572E-4EE1-8AD1-1856621915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305" y="1375681"/>
            <a:ext cx="6437590" cy="240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BC283-9C88-490C-AD3B-415C25E97E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305" y="4032800"/>
            <a:ext cx="6458130" cy="24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B61C1-CA4D-4B3E-BA79-DEA9443F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 boosting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91CEF-57F7-41E1-B0AC-19B06A89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567" y="3976859"/>
            <a:ext cx="6557356" cy="2505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C0CA4-4909-4B9A-9CDC-08C369C826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427" y="1153423"/>
            <a:ext cx="6514496" cy="2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96551-88CB-40F3-AEF5-BFCB01FC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9" y="162621"/>
            <a:ext cx="7676732" cy="510000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A boosting Algorithm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2926-95BF-4D7F-888C-0A3DEF86C128}"/>
              </a:ext>
            </a:extLst>
          </p:cNvPr>
          <p:cNvSpPr txBox="1"/>
          <p:nvPr/>
        </p:nvSpPr>
        <p:spPr>
          <a:xfrm>
            <a:off x="1185696" y="1516997"/>
            <a:ext cx="318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understand stumps …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7C7E47-81CD-4A65-8AA8-B635278BDB66}"/>
              </a:ext>
            </a:extLst>
          </p:cNvPr>
          <p:cNvSpPr/>
          <p:nvPr/>
        </p:nvSpPr>
        <p:spPr>
          <a:xfrm>
            <a:off x="5833165" y="1097253"/>
            <a:ext cx="525670" cy="5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751BD6-0E41-4414-B873-D374D7E6E05A}"/>
              </a:ext>
            </a:extLst>
          </p:cNvPr>
          <p:cNvSpPr/>
          <p:nvPr/>
        </p:nvSpPr>
        <p:spPr>
          <a:xfrm>
            <a:off x="5391166" y="2181723"/>
            <a:ext cx="525670" cy="508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02EE35-8324-4811-8F9C-CCFD7E8F3D2B}"/>
              </a:ext>
            </a:extLst>
          </p:cNvPr>
          <p:cNvSpPr/>
          <p:nvPr/>
        </p:nvSpPr>
        <p:spPr>
          <a:xfrm>
            <a:off x="6444714" y="2181723"/>
            <a:ext cx="525670" cy="508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5C30FF-FE31-4A65-84E7-A76EF9959B74}"/>
              </a:ext>
            </a:extLst>
          </p:cNvPr>
          <p:cNvCxnSpPr>
            <a:stCxn id="7" idx="4"/>
            <a:endCxn id="8" idx="7"/>
          </p:cNvCxnSpPr>
          <p:nvPr/>
        </p:nvCxnSpPr>
        <p:spPr>
          <a:xfrm flipH="1">
            <a:off x="5839853" y="1605253"/>
            <a:ext cx="256147" cy="65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E23EDF-E548-4B60-8A4E-29D8A678C33D}"/>
              </a:ext>
            </a:extLst>
          </p:cNvPr>
          <p:cNvCxnSpPr>
            <a:stCxn id="7" idx="4"/>
            <a:endCxn id="9" idx="1"/>
          </p:cNvCxnSpPr>
          <p:nvPr/>
        </p:nvCxnSpPr>
        <p:spPr>
          <a:xfrm>
            <a:off x="6096000" y="1605253"/>
            <a:ext cx="425697" cy="65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9EF10-9EEC-4378-BA05-137268781CC7}"/>
              </a:ext>
            </a:extLst>
          </p:cNvPr>
          <p:cNvSpPr txBox="1"/>
          <p:nvPr/>
        </p:nvSpPr>
        <p:spPr>
          <a:xfrm>
            <a:off x="6275164" y="1747830"/>
            <a:ext cx="1256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X1 &gt;= 0.7</a:t>
            </a:r>
            <a:endParaRPr lang="en-I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CFA34-63EF-4EC6-8207-A84C022481A8}"/>
              </a:ext>
            </a:extLst>
          </p:cNvPr>
          <p:cNvSpPr txBox="1"/>
          <p:nvPr/>
        </p:nvSpPr>
        <p:spPr>
          <a:xfrm>
            <a:off x="5339551" y="1754988"/>
            <a:ext cx="1256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X1 &lt; 0.7</a:t>
            </a:r>
            <a:endParaRPr lang="en-IN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4C899-EFE3-44BE-870C-E4641EF9C26A}"/>
              </a:ext>
            </a:extLst>
          </p:cNvPr>
          <p:cNvSpPr txBox="1"/>
          <p:nvPr/>
        </p:nvSpPr>
        <p:spPr>
          <a:xfrm>
            <a:off x="1488126" y="1930685"/>
            <a:ext cx="2659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It’s a binary tree of depth one</a:t>
            </a:r>
            <a:endParaRPr lang="en-IN" sz="16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16520-BEAA-477F-8F4E-C665C4934B88}"/>
              </a:ext>
            </a:extLst>
          </p:cNvPr>
          <p:cNvSpPr txBox="1"/>
          <p:nvPr/>
        </p:nvSpPr>
        <p:spPr>
          <a:xfrm>
            <a:off x="1367023" y="3156688"/>
            <a:ext cx="5661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base or weak learner in case of an </a:t>
            </a:r>
            <a:r>
              <a:rPr lang="en-US" sz="1600" dirty="0" err="1"/>
              <a:t>Adaboost</a:t>
            </a:r>
            <a:r>
              <a:rPr lang="en-US" sz="1600" dirty="0"/>
              <a:t> model is a stump</a:t>
            </a:r>
            <a:endParaRPr lang="en-IN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7108E2-8572-4AC4-9E34-B7C2DA79B34B}"/>
              </a:ext>
            </a:extLst>
          </p:cNvPr>
          <p:cNvSpPr/>
          <p:nvPr/>
        </p:nvSpPr>
        <p:spPr>
          <a:xfrm>
            <a:off x="1400175" y="3122839"/>
            <a:ext cx="5570209" cy="4036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63523-5842-45A5-B6A6-AEE9F5FFC1F7}"/>
              </a:ext>
            </a:extLst>
          </p:cNvPr>
          <p:cNvSpPr txBox="1"/>
          <p:nvPr/>
        </p:nvSpPr>
        <p:spPr>
          <a:xfrm>
            <a:off x="1185696" y="3701876"/>
            <a:ext cx="318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data below …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2538E5-FCE4-4EB8-88D1-C457C598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67" y="4150259"/>
            <a:ext cx="5906398" cy="16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5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0DD467B-E570-4840-AD00-28309D90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48" y="3914379"/>
            <a:ext cx="4410003" cy="1231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E4BAEB-B274-44A9-8C72-132EAF64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6897043" cy="510000"/>
          </a:xfrm>
        </p:spPr>
        <p:txBody>
          <a:bodyPr/>
          <a:lstStyle/>
          <a:p>
            <a:r>
              <a:rPr lang="en-US" dirty="0"/>
              <a:t>Let’s train an </a:t>
            </a:r>
            <a:r>
              <a:rPr lang="en-US" dirty="0" err="1"/>
              <a:t>adaboost</a:t>
            </a:r>
            <a:r>
              <a:rPr lang="en-US" dirty="0"/>
              <a:t> model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E805-8402-4925-AC19-90C8BE657E67}"/>
              </a:ext>
            </a:extLst>
          </p:cNvPr>
          <p:cNvSpPr txBox="1"/>
          <p:nvPr/>
        </p:nvSpPr>
        <p:spPr>
          <a:xfrm>
            <a:off x="817516" y="1256102"/>
            <a:ext cx="311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Assign equal weights to all the records. If there are n records, then each observation gets a weightage of 1/n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A2F72-B459-4E6C-9A9C-2F0E3403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868" y="974080"/>
            <a:ext cx="4410003" cy="1231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4D45B-2FC2-419A-9F93-6EC2CBB0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871" y="994720"/>
            <a:ext cx="677636" cy="1190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AA359-4970-4812-AD5E-AD887536A2E6}"/>
              </a:ext>
            </a:extLst>
          </p:cNvPr>
          <p:cNvSpPr txBox="1"/>
          <p:nvPr/>
        </p:nvSpPr>
        <p:spPr>
          <a:xfrm>
            <a:off x="752002" y="5728123"/>
            <a:ext cx="311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200" dirty="0"/>
              <a:t>New weights are then calculated for all the observations</a:t>
            </a:r>
            <a:endParaRPr lang="en-IN" sz="1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6564ED-C3A2-431B-A416-DBF89BB2F14A}"/>
              </a:ext>
            </a:extLst>
          </p:cNvPr>
          <p:cNvSpPr/>
          <p:nvPr/>
        </p:nvSpPr>
        <p:spPr>
          <a:xfrm>
            <a:off x="4685508" y="2279123"/>
            <a:ext cx="499776" cy="4423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0F890D-9309-42BC-B2E5-124D2D425268}"/>
              </a:ext>
            </a:extLst>
          </p:cNvPr>
          <p:cNvSpPr/>
          <p:nvPr/>
        </p:nvSpPr>
        <p:spPr>
          <a:xfrm>
            <a:off x="4204320" y="3363593"/>
            <a:ext cx="556530" cy="4423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</a:t>
            </a:r>
            <a:endParaRPr lang="en-IN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EE726E-6852-482B-B665-E0E2C7155F1C}"/>
              </a:ext>
            </a:extLst>
          </p:cNvPr>
          <p:cNvSpPr/>
          <p:nvPr/>
        </p:nvSpPr>
        <p:spPr>
          <a:xfrm>
            <a:off x="5297057" y="3363593"/>
            <a:ext cx="709106" cy="44231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Yes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78BE81-1A7F-4611-84D8-C7610D0E96B7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4679348" y="2721438"/>
            <a:ext cx="256048" cy="70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2A74E0-4B09-4E80-998C-C6B8937AFF3F}"/>
              </a:ext>
            </a:extLst>
          </p:cNvPr>
          <p:cNvCxnSpPr>
            <a:cxnSpLocks/>
            <a:stCxn id="9" idx="4"/>
            <a:endCxn id="11" idx="1"/>
          </p:cNvCxnSpPr>
          <p:nvPr/>
        </p:nvCxnSpPr>
        <p:spPr>
          <a:xfrm>
            <a:off x="4935396" y="2721438"/>
            <a:ext cx="465507" cy="70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BBE566-9406-4A52-9D96-706562E481B5}"/>
              </a:ext>
            </a:extLst>
          </p:cNvPr>
          <p:cNvSpPr txBox="1"/>
          <p:nvPr/>
        </p:nvSpPr>
        <p:spPr>
          <a:xfrm>
            <a:off x="3870759" y="2747179"/>
            <a:ext cx="1194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 before </a:t>
            </a:r>
          </a:p>
          <a:p>
            <a:r>
              <a:rPr lang="en-US" sz="1200" dirty="0"/>
              <a:t>meals &lt; 120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5EBDB2-D01A-4D12-98BE-337E5CCDF07A}"/>
              </a:ext>
            </a:extLst>
          </p:cNvPr>
          <p:cNvSpPr txBox="1"/>
          <p:nvPr/>
        </p:nvSpPr>
        <p:spPr>
          <a:xfrm>
            <a:off x="5186645" y="2793457"/>
            <a:ext cx="1194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 before </a:t>
            </a:r>
          </a:p>
          <a:p>
            <a:r>
              <a:rPr lang="en-US" sz="1200" dirty="0"/>
              <a:t>meals &gt;= 120</a:t>
            </a:r>
            <a:endParaRPr lang="en-IN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84119-D991-4B2F-A4B9-7D8916546FFB}"/>
              </a:ext>
            </a:extLst>
          </p:cNvPr>
          <p:cNvSpPr txBox="1"/>
          <p:nvPr/>
        </p:nvSpPr>
        <p:spPr>
          <a:xfrm>
            <a:off x="811985" y="4447645"/>
            <a:ext cx="311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200" dirty="0"/>
              <a:t>Calculate the total error</a:t>
            </a:r>
            <a:endParaRPr lang="en-IN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DB39EE-4C21-496E-9807-D894307E33A9}"/>
              </a:ext>
            </a:extLst>
          </p:cNvPr>
          <p:cNvSpPr txBox="1"/>
          <p:nvPr/>
        </p:nvSpPr>
        <p:spPr>
          <a:xfrm>
            <a:off x="811985" y="2717262"/>
            <a:ext cx="311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200" dirty="0"/>
              <a:t>The algorithm creates the first stump or base learner; feature and threshold selection bases on Gini or entropy</a:t>
            </a:r>
            <a:endParaRPr lang="en-IN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BC1999-D005-47B2-AC55-74C3BA70A67C}"/>
              </a:ext>
            </a:extLst>
          </p:cNvPr>
          <p:cNvSpPr/>
          <p:nvPr/>
        </p:nvSpPr>
        <p:spPr>
          <a:xfrm>
            <a:off x="6236870" y="4551589"/>
            <a:ext cx="3723560" cy="16510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E0AD58-D664-4055-812D-692715778881}"/>
              </a:ext>
            </a:extLst>
          </p:cNvPr>
          <p:cNvSpPr txBox="1"/>
          <p:nvPr/>
        </p:nvSpPr>
        <p:spPr>
          <a:xfrm>
            <a:off x="4026325" y="4425043"/>
            <a:ext cx="146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Error = 1/5</a:t>
            </a:r>
            <a:endParaRPr lang="en-IN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85BF76-7B89-4B20-A3D9-6A8CE6D89D46}"/>
              </a:ext>
            </a:extLst>
          </p:cNvPr>
          <p:cNvSpPr/>
          <p:nvPr/>
        </p:nvSpPr>
        <p:spPr>
          <a:xfrm>
            <a:off x="4026324" y="4357719"/>
            <a:ext cx="1513143" cy="508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D92CBF-6185-492F-AB02-495E72A15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193" y="5405973"/>
            <a:ext cx="2106386" cy="13367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C1CA0F-98CE-4BE0-A78F-7AC7B4004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340" y="5381771"/>
            <a:ext cx="4410003" cy="12318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1CE31C-3CD8-4F02-BD3F-4419488D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343" y="5402411"/>
            <a:ext cx="677636" cy="11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0" grpId="0" animBg="1"/>
      <p:bldP spid="11" grpId="0" animBg="1"/>
      <p:bldP spid="15" grpId="0"/>
      <p:bldP spid="16" grpId="0"/>
      <p:bldP spid="21" grpId="0"/>
      <p:bldP spid="22" grpId="0"/>
      <p:bldP spid="24" grpId="0" animBg="1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4BAEB-B274-44A9-8C72-132EAF640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6897043" cy="510000"/>
          </a:xfrm>
        </p:spPr>
        <p:txBody>
          <a:bodyPr/>
          <a:lstStyle/>
          <a:p>
            <a:r>
              <a:rPr lang="en-US" dirty="0"/>
              <a:t>How are new weights calculated ?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0C0D93-5D38-4D44-B52B-1BD9EB1DCCBD}"/>
                  </a:ext>
                </a:extLst>
              </p:cNvPr>
              <p:cNvSpPr txBox="1"/>
              <p:nvPr/>
            </p:nvSpPr>
            <p:spPr>
              <a:xfrm>
                <a:off x="1751239" y="1356091"/>
                <a:ext cx="5237388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tx2">
                      <a:lumMod val="50000"/>
                    </a:schemeClr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performance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I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𝑇𝐸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IN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0C0D93-5D38-4D44-B52B-1BD9EB1D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239" y="1356091"/>
                <a:ext cx="5237388" cy="991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8992DF-0FDF-4935-B0C7-4A0EC6B6D28E}"/>
                  </a:ext>
                </a:extLst>
              </p:cNvPr>
              <p:cNvSpPr txBox="1"/>
              <p:nvPr/>
            </p:nvSpPr>
            <p:spPr>
              <a:xfrm>
                <a:off x="2310493" y="3145851"/>
                <a:ext cx="5172075" cy="93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1" dirty="0">
                    <a:latin typeface="+mj-lt"/>
                  </a:rPr>
                  <a:t>For correctly classified records,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sup>
                      </m:sSup>
                    </m:oMath>
                  </m:oMathPara>
                </a14:m>
                <a:endParaRPr lang="en-US" b="0" dirty="0">
                  <a:latin typeface="+mj-lt"/>
                </a:endParaRPr>
              </a:p>
              <a:p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8992DF-0FDF-4935-B0C7-4A0EC6B6D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93" y="3145851"/>
                <a:ext cx="5172075" cy="934102"/>
              </a:xfrm>
              <a:prstGeom prst="rect">
                <a:avLst/>
              </a:prstGeom>
              <a:blipFill>
                <a:blip r:embed="rId3"/>
                <a:stretch>
                  <a:fillRect l="-943" t="-3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41787-0804-433C-8A3B-1187AB358074}"/>
                  </a:ext>
                </a:extLst>
              </p:cNvPr>
              <p:cNvSpPr txBox="1"/>
              <p:nvPr/>
            </p:nvSpPr>
            <p:spPr>
              <a:xfrm>
                <a:off x="2310493" y="3902409"/>
                <a:ext cx="5172075" cy="93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1" dirty="0">
                    <a:latin typeface="+mj-lt"/>
                  </a:rPr>
                  <a:t>For incorrectly classified records,</a:t>
                </a:r>
                <a:endParaRPr lang="en-US" b="0" i="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sup>
                      </m:sSup>
                    </m:oMath>
                  </m:oMathPara>
                </a14:m>
                <a:endParaRPr lang="en-US" b="0" dirty="0">
                  <a:latin typeface="+mj-lt"/>
                </a:endParaRPr>
              </a:p>
              <a:p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41787-0804-433C-8A3B-1187AB358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93" y="3902409"/>
                <a:ext cx="5172075" cy="934102"/>
              </a:xfrm>
              <a:prstGeom prst="rect">
                <a:avLst/>
              </a:prstGeom>
              <a:blipFill>
                <a:blip r:embed="rId4"/>
                <a:stretch>
                  <a:fillRect l="-943" t="-3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08008C-B6D8-41D7-B5B5-22C364BFF879}"/>
              </a:ext>
            </a:extLst>
          </p:cNvPr>
          <p:cNvSpPr txBox="1"/>
          <p:nvPr/>
        </p:nvSpPr>
        <p:spPr>
          <a:xfrm>
            <a:off x="693964" y="1130754"/>
            <a:ext cx="340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Calculate performance of stump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272E5-4828-42E0-B5F9-9336BE22C024}"/>
              </a:ext>
            </a:extLst>
          </p:cNvPr>
          <p:cNvSpPr txBox="1"/>
          <p:nvPr/>
        </p:nvSpPr>
        <p:spPr>
          <a:xfrm>
            <a:off x="693964" y="2777880"/>
            <a:ext cx="340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Calculate new weights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4EEA1-45A7-42CC-A11D-E6EFEF1CD580}"/>
              </a:ext>
            </a:extLst>
          </p:cNvPr>
          <p:cNvSpPr txBox="1"/>
          <p:nvPr/>
        </p:nvSpPr>
        <p:spPr>
          <a:xfrm>
            <a:off x="693964" y="5266618"/>
            <a:ext cx="546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Normalize new weights so that they add up to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0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C3112E-A2BE-491A-9EFD-808E9871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iterating part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69F13-468C-4282-87CD-3869CADD2EC2}"/>
              </a:ext>
            </a:extLst>
          </p:cNvPr>
          <p:cNvSpPr txBox="1"/>
          <p:nvPr/>
        </p:nvSpPr>
        <p:spPr>
          <a:xfrm>
            <a:off x="572388" y="1303080"/>
            <a:ext cx="3456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200" dirty="0"/>
              <a:t>Create new data set with observations over or under-represented as per their weights. Here the frequency of incorrectly classified records will be more than correctly classified records.</a:t>
            </a:r>
            <a:endParaRPr lang="en-I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E3183-140F-41C7-940C-8CFF8671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763" y="1479259"/>
            <a:ext cx="2277426" cy="1334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D41DB-CFBA-492A-9CFF-8B9EFAF96B19}"/>
              </a:ext>
            </a:extLst>
          </p:cNvPr>
          <p:cNvSpPr txBox="1"/>
          <p:nvPr/>
        </p:nvSpPr>
        <p:spPr>
          <a:xfrm>
            <a:off x="4271555" y="1533912"/>
            <a:ext cx="314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is that done ?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38A41-8590-45A8-B800-320B9B41D92E}"/>
              </a:ext>
            </a:extLst>
          </p:cNvPr>
          <p:cNvSpPr txBox="1"/>
          <p:nvPr/>
        </p:nvSpPr>
        <p:spPr>
          <a:xfrm>
            <a:off x="6737169" y="997797"/>
            <a:ext cx="26474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/>
              <a:t>Create buckets using normalized weights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200" dirty="0"/>
              <a:t>Select a random value between 0 and 1.02 and check which bucket it falls to.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200" dirty="0"/>
              <a:t>Pick a record from the current data set which falls into that bucket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200" dirty="0"/>
              <a:t>Repeat the process for n (here n=5) times, where n is the no. of observations in current data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200" dirty="0"/>
              <a:t>This iterative process will result in a new data set with same no. of rows and incorrectly classified records over-represented</a:t>
            </a:r>
            <a:endParaRPr lang="en-IN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701521-37A7-43EE-9690-40F7051D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572" y="3994830"/>
            <a:ext cx="4694573" cy="1231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00361-ED1E-4464-A485-6B9A3930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532" y="4025614"/>
            <a:ext cx="4410003" cy="12318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B0A65F-839C-4455-9757-6C7105F0B1EF}"/>
              </a:ext>
            </a:extLst>
          </p:cNvPr>
          <p:cNvCxnSpPr/>
          <p:nvPr/>
        </p:nvCxnSpPr>
        <p:spPr>
          <a:xfrm>
            <a:off x="5808889" y="4641526"/>
            <a:ext cx="1179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02C14F-B327-4BCB-B27D-A84808D94C47}"/>
              </a:ext>
            </a:extLst>
          </p:cNvPr>
          <p:cNvSpPr txBox="1"/>
          <p:nvPr/>
        </p:nvSpPr>
        <p:spPr>
          <a:xfrm>
            <a:off x="572388" y="5660087"/>
            <a:ext cx="4199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Repeat the process till some stopping criteria is met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935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D094C-4394-4AA0-B8C6-4518F114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6480585" cy="510000"/>
          </a:xfrm>
        </p:spPr>
        <p:txBody>
          <a:bodyPr/>
          <a:lstStyle/>
          <a:p>
            <a:r>
              <a:rPr lang="en-US" dirty="0"/>
              <a:t>Data preparation - </a:t>
            </a:r>
            <a:r>
              <a:rPr lang="en-US" dirty="0" err="1"/>
              <a:t>Adaboost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8D0E-8512-46CF-B765-D467B7AEC458}"/>
              </a:ext>
            </a:extLst>
          </p:cNvPr>
          <p:cNvSpPr txBox="1"/>
          <p:nvPr/>
        </p:nvSpPr>
        <p:spPr>
          <a:xfrm>
            <a:off x="2792846" y="1475216"/>
            <a:ext cx="6028425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b="1" dirty="0"/>
              <a:t>Quality Data</a:t>
            </a:r>
          </a:p>
          <a:p>
            <a:pPr algn="just" fontAlgn="base"/>
            <a:endParaRPr lang="en-US" sz="1000" b="1" dirty="0"/>
          </a:p>
          <a:p>
            <a:pPr lvl="1" algn="just" fontAlgn="base"/>
            <a:r>
              <a:rPr lang="en-US" sz="1400" dirty="0"/>
              <a:t>Because the ensemble method continues to attempt to correct misclassifications in the training data, you need to be careful that the training data is of a high-quality.</a:t>
            </a:r>
          </a:p>
          <a:p>
            <a:pPr algn="just" fontAlgn="base"/>
            <a:endParaRPr lang="en-US" sz="1400" dirty="0"/>
          </a:p>
          <a:p>
            <a:pPr algn="just" fontAlgn="base"/>
            <a:endParaRPr lang="en-US" sz="1400" dirty="0"/>
          </a:p>
          <a:p>
            <a:pPr algn="just" fontAlgn="base"/>
            <a:r>
              <a:rPr lang="en-US" b="1" dirty="0"/>
              <a:t>Outliers </a:t>
            </a:r>
          </a:p>
          <a:p>
            <a:pPr algn="just" fontAlgn="base"/>
            <a:endParaRPr lang="en-US" sz="700" b="1" dirty="0"/>
          </a:p>
          <a:p>
            <a:pPr lvl="1" algn="just" fontAlgn="base"/>
            <a:r>
              <a:rPr lang="en-US" sz="1400" dirty="0"/>
              <a:t>Outliers will force the ensemble down the rabbit hole of working hard to correct for cases that are unrealistic. These could be removed from the training dataset.</a:t>
            </a:r>
          </a:p>
          <a:p>
            <a:pPr algn="just" fontAlgn="base"/>
            <a:endParaRPr lang="en-US" sz="1400" dirty="0"/>
          </a:p>
          <a:p>
            <a:pPr algn="just" fontAlgn="base"/>
            <a:endParaRPr lang="en-US" sz="1400" dirty="0"/>
          </a:p>
          <a:p>
            <a:pPr algn="just" fontAlgn="base"/>
            <a:r>
              <a:rPr lang="en-US" b="1" dirty="0"/>
              <a:t>Noisy Data </a:t>
            </a:r>
          </a:p>
          <a:p>
            <a:pPr algn="just" fontAlgn="base"/>
            <a:endParaRPr lang="en-US" sz="900" b="1" dirty="0"/>
          </a:p>
          <a:p>
            <a:pPr lvl="1" algn="just" fontAlgn="base"/>
            <a:r>
              <a:rPr lang="en-US" sz="1400" dirty="0"/>
              <a:t>Noisy data, specifically noise in the output variable can be problematic. If possible, attempt to isolate and clean these from your training dataset.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62C0EA-68DD-46FD-BD8D-55ACEF755BEB}"/>
              </a:ext>
            </a:extLst>
          </p:cNvPr>
          <p:cNvSpPr/>
          <p:nvPr/>
        </p:nvSpPr>
        <p:spPr>
          <a:xfrm>
            <a:off x="2575075" y="1111623"/>
            <a:ext cx="6678706" cy="46347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body" idx="1"/>
          </p:nvPr>
        </p:nvSpPr>
        <p:spPr>
          <a:xfrm>
            <a:off x="2242910" y="3011018"/>
            <a:ext cx="6055847" cy="11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609585" lvl="0" indent="0" algn="l" rtl="0">
              <a:lnSpc>
                <a:spcPct val="90000"/>
              </a:lnSpc>
              <a:spcBef>
                <a:spcPts val="1000"/>
              </a:spcBef>
              <a:spcAft>
                <a:spcPts val="2133"/>
              </a:spcAft>
              <a:buSzPts val="1800"/>
              <a:buNone/>
            </a:pPr>
            <a:r>
              <a:rPr lang="en-US" sz="5867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5867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13" descr="Ch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3681" y="2280145"/>
            <a:ext cx="3209841" cy="3209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-US"/>
              <a:t>Ask your Questions 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916227" y="2352675"/>
            <a:ext cx="9193600" cy="263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-IN" sz="5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SGC Coaching Session ##</a:t>
            </a:r>
            <a:r>
              <a:rPr kumimoji="0" lang="en-IN" sz="69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IN" sz="4000" dirty="0">
                <a:solidFill>
                  <a:srgbClr val="FF0000"/>
                </a:solidFill>
              </a:rPr>
              <a:t>Ensemble models</a:t>
            </a:r>
          </a:p>
          <a:p>
            <a:pPr lvl="0">
              <a:buClr>
                <a:schemeClr val="dk1"/>
              </a:buClr>
              <a:buSzPts val="1100"/>
            </a:pPr>
            <a:r>
              <a:rPr kumimoji="0" lang="en-IN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By</a:t>
            </a:r>
            <a:r>
              <a:rPr kumimoji="0" lang="en-IN" sz="373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Mahendra Singh Chouhan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9827" y="0"/>
            <a:ext cx="1808723" cy="2103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>
            <a:spLocks noGrp="1"/>
          </p:cNvSpPr>
          <p:nvPr>
            <p:ph type="title"/>
          </p:nvPr>
        </p:nvSpPr>
        <p:spPr>
          <a:xfrm>
            <a:off x="422239" y="162621"/>
            <a:ext cx="49812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-US"/>
              <a:t>Agenda:</a:t>
            </a:r>
            <a:endParaRPr/>
          </a:p>
        </p:txBody>
      </p:sp>
      <p:grpSp>
        <p:nvGrpSpPr>
          <p:cNvPr id="250" name="Google Shape;250;p3"/>
          <p:cNvGrpSpPr/>
          <p:nvPr/>
        </p:nvGrpSpPr>
        <p:grpSpPr>
          <a:xfrm>
            <a:off x="1255164" y="1108085"/>
            <a:ext cx="9307637" cy="5418665"/>
            <a:chOff x="941373" y="831063"/>
            <a:chExt cx="6980728" cy="4063999"/>
          </a:xfrm>
        </p:grpSpPr>
        <p:sp>
          <p:nvSpPr>
            <p:cNvPr id="251" name="Google Shape;251;p3"/>
            <p:cNvSpPr/>
            <p:nvPr/>
          </p:nvSpPr>
          <p:spPr>
            <a:xfrm>
              <a:off x="941373" y="831063"/>
              <a:ext cx="5933619" cy="1219200"/>
            </a:xfrm>
            <a:custGeom>
              <a:avLst/>
              <a:gdLst/>
              <a:ahLst/>
              <a:cxnLst/>
              <a:rect l="l" t="t" r="r" b="b"/>
              <a:pathLst>
                <a:path w="5933619" h="1219200" extrusionOk="0">
                  <a:moveTo>
                    <a:pt x="0" y="121920"/>
                  </a:moveTo>
                  <a:cubicBezTo>
                    <a:pt x="0" y="54585"/>
                    <a:pt x="54585" y="0"/>
                    <a:pt x="121920" y="0"/>
                  </a:cubicBezTo>
                  <a:lnTo>
                    <a:pt x="5811699" y="0"/>
                  </a:lnTo>
                  <a:cubicBezTo>
                    <a:pt x="5879034" y="0"/>
                    <a:pt x="5933619" y="54585"/>
                    <a:pt x="5933619" y="121920"/>
                  </a:cubicBezTo>
                  <a:lnTo>
                    <a:pt x="5933619" y="1097280"/>
                  </a:lnTo>
                  <a:cubicBezTo>
                    <a:pt x="5933619" y="1164615"/>
                    <a:pt x="5879034" y="1219200"/>
                    <a:pt x="5811699" y="1219200"/>
                  </a:cubicBezTo>
                  <a:lnTo>
                    <a:pt x="121920" y="1219200"/>
                  </a:lnTo>
                  <a:cubicBezTo>
                    <a:pt x="54585" y="1219200"/>
                    <a:pt x="0" y="1164615"/>
                    <a:pt x="0" y="1097280"/>
                  </a:cubicBezTo>
                  <a:lnTo>
                    <a:pt x="0" y="121920"/>
                  </a:lnTo>
                  <a:close/>
                </a:path>
              </a:pathLst>
            </a:custGeom>
            <a:solidFill>
              <a:srgbClr val="FFC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4450" tIns="164450" rIns="1823375" bIns="1644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lang="en-IN" sz="2667" dirty="0">
                  <a:solidFill>
                    <a:schemeClr val="accent3">
                      <a:lumMod val="50000"/>
                    </a:schemeClr>
                  </a:solidFill>
                </a:rPr>
                <a:t>What is ensemble ?</a:t>
              </a:r>
              <a:endParaRPr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933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lang="en-US" sz="2133" dirty="0">
                  <a:solidFill>
                    <a:schemeClr val="accent3">
                      <a:lumMod val="50000"/>
                    </a:schemeClr>
                  </a:solidFill>
                </a:rPr>
                <a:t>Bias-variance tradeoff, bagging, boosting</a:t>
              </a:r>
              <a:endParaRPr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464928" y="2253462"/>
              <a:ext cx="5933619" cy="1219200"/>
            </a:xfrm>
            <a:custGeom>
              <a:avLst/>
              <a:gdLst/>
              <a:ahLst/>
              <a:cxnLst/>
              <a:rect l="l" t="t" r="r" b="b"/>
              <a:pathLst>
                <a:path w="5933619" h="1219200" extrusionOk="0">
                  <a:moveTo>
                    <a:pt x="0" y="121920"/>
                  </a:moveTo>
                  <a:cubicBezTo>
                    <a:pt x="0" y="54585"/>
                    <a:pt x="54585" y="0"/>
                    <a:pt x="121920" y="0"/>
                  </a:cubicBezTo>
                  <a:lnTo>
                    <a:pt x="5811699" y="0"/>
                  </a:lnTo>
                  <a:cubicBezTo>
                    <a:pt x="5879034" y="0"/>
                    <a:pt x="5933619" y="54585"/>
                    <a:pt x="5933619" y="121920"/>
                  </a:cubicBezTo>
                  <a:lnTo>
                    <a:pt x="5933619" y="1097280"/>
                  </a:lnTo>
                  <a:cubicBezTo>
                    <a:pt x="5933619" y="1164615"/>
                    <a:pt x="5879034" y="1219200"/>
                    <a:pt x="5811699" y="1219200"/>
                  </a:cubicBezTo>
                  <a:lnTo>
                    <a:pt x="121920" y="1219200"/>
                  </a:lnTo>
                  <a:cubicBezTo>
                    <a:pt x="54585" y="1219200"/>
                    <a:pt x="0" y="1164615"/>
                    <a:pt x="0" y="1097280"/>
                  </a:cubicBezTo>
                  <a:lnTo>
                    <a:pt x="0" y="1219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59350" tIns="159350" rIns="1914075" bIns="15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lang="en-US" sz="2667" dirty="0"/>
                <a:t>The </a:t>
              </a:r>
              <a:r>
                <a:rPr lang="en-US" sz="2667" dirty="0" err="1"/>
                <a:t>Adaboost</a:t>
              </a:r>
              <a:r>
                <a:rPr lang="en-US" sz="2667" dirty="0"/>
                <a:t> Algorithm</a:t>
              </a:r>
              <a:endParaRPr sz="1200" dirty="0"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988482" y="3675862"/>
              <a:ext cx="5933619" cy="1219200"/>
            </a:xfrm>
            <a:custGeom>
              <a:avLst/>
              <a:gdLst/>
              <a:ahLst/>
              <a:cxnLst/>
              <a:rect l="l" t="t" r="r" b="b"/>
              <a:pathLst>
                <a:path w="5933619" h="1219200" extrusionOk="0">
                  <a:moveTo>
                    <a:pt x="0" y="121920"/>
                  </a:moveTo>
                  <a:cubicBezTo>
                    <a:pt x="0" y="54585"/>
                    <a:pt x="54585" y="0"/>
                    <a:pt x="121920" y="0"/>
                  </a:cubicBezTo>
                  <a:lnTo>
                    <a:pt x="5811699" y="0"/>
                  </a:lnTo>
                  <a:cubicBezTo>
                    <a:pt x="5879034" y="0"/>
                    <a:pt x="5933619" y="54585"/>
                    <a:pt x="5933619" y="121920"/>
                  </a:cubicBezTo>
                  <a:lnTo>
                    <a:pt x="5933619" y="1097280"/>
                  </a:lnTo>
                  <a:cubicBezTo>
                    <a:pt x="5933619" y="1164615"/>
                    <a:pt x="5879034" y="1219200"/>
                    <a:pt x="5811699" y="1219200"/>
                  </a:cubicBezTo>
                  <a:lnTo>
                    <a:pt x="121920" y="1219200"/>
                  </a:lnTo>
                  <a:cubicBezTo>
                    <a:pt x="54585" y="1219200"/>
                    <a:pt x="0" y="1164615"/>
                    <a:pt x="0" y="1097280"/>
                  </a:cubicBezTo>
                  <a:lnTo>
                    <a:pt x="0" y="121920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59350" tIns="159350" rIns="1914075" bIns="159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lang="en-US" sz="2667" b="0" i="0" u="none" strike="noStrike" cap="none" dirty="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Personalized Feedback and Doubt Resolution</a:t>
              </a:r>
              <a:endParaRPr dirty="0"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082512" y="1755623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 extrusionOk="0">
                  <a:moveTo>
                    <a:pt x="0" y="435864"/>
                  </a:moveTo>
                  <a:lnTo>
                    <a:pt x="178308" y="435864"/>
                  </a:lnTo>
                  <a:lnTo>
                    <a:pt x="178308" y="0"/>
                  </a:lnTo>
                  <a:lnTo>
                    <a:pt x="614172" y="0"/>
                  </a:lnTo>
                  <a:lnTo>
                    <a:pt x="614172" y="435864"/>
                  </a:lnTo>
                  <a:lnTo>
                    <a:pt x="792480" y="435864"/>
                  </a:lnTo>
                  <a:lnTo>
                    <a:pt x="396240" y="79248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98700" tIns="60950" rIns="298700" bIns="322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Calibri"/>
                <a:buNone/>
              </a:pP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606067" y="3169895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 extrusionOk="0">
                  <a:moveTo>
                    <a:pt x="0" y="435864"/>
                  </a:moveTo>
                  <a:lnTo>
                    <a:pt x="178308" y="435864"/>
                  </a:lnTo>
                  <a:lnTo>
                    <a:pt x="178308" y="0"/>
                  </a:lnTo>
                  <a:lnTo>
                    <a:pt x="614172" y="0"/>
                  </a:lnTo>
                  <a:lnTo>
                    <a:pt x="614172" y="435864"/>
                  </a:lnTo>
                  <a:lnTo>
                    <a:pt x="792480" y="435864"/>
                  </a:lnTo>
                  <a:lnTo>
                    <a:pt x="396240" y="79248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FCDBDB">
                <a:alpha val="89803"/>
              </a:srgbClr>
            </a:solidFill>
            <a:ln w="12700" cap="flat" cmpd="sng">
              <a:solidFill>
                <a:srgbClr val="FCDBD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98700" tIns="60950" rIns="298700" bIns="322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Calibri"/>
                <a:buNone/>
              </a:pP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0FEBF-3EBC-4C4B-8062-666597FD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7566729" cy="510000"/>
          </a:xfrm>
        </p:spPr>
        <p:txBody>
          <a:bodyPr/>
          <a:lstStyle/>
          <a:p>
            <a:r>
              <a:rPr lang="en-US" dirty="0"/>
              <a:t>What is an ensemble ?</a:t>
            </a:r>
            <a:endParaRPr lang="en-IN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E270E5-C811-4DD8-9501-DD4CAA58D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3896" y="1992406"/>
            <a:ext cx="9277275" cy="3492400"/>
          </a:xfrm>
        </p:spPr>
        <p:txBody>
          <a:bodyPr/>
          <a:lstStyle/>
          <a:p>
            <a:r>
              <a:rPr lang="en-US" dirty="0">
                <a:latin typeface="+mn-lt"/>
              </a:rPr>
              <a:t>We created multiple predictors (decision trees) for the same problem and made our final prediction by aggregating all the predictions from individual predictors, leading to better prediction.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 ensemble modelling, we combine the output from different base models called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weak learners </a:t>
            </a:r>
            <a:r>
              <a:rPr lang="en-US" dirty="0">
                <a:latin typeface="+mn-lt"/>
              </a:rPr>
              <a:t>to get a strong model with better accuracy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7A920-0273-4AE0-989B-1F953702E355}"/>
              </a:ext>
            </a:extLst>
          </p:cNvPr>
          <p:cNvSpPr txBox="1"/>
          <p:nvPr/>
        </p:nvSpPr>
        <p:spPr>
          <a:xfrm>
            <a:off x="3188776" y="1406472"/>
            <a:ext cx="466886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 Random Forests! What did we do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6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4BAEB-B274-44A9-8C72-132EAF64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 off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7A6F6-4A9E-4D8C-86A1-B99755543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909" y="1276331"/>
            <a:ext cx="3994158" cy="375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CDBDE-5D4B-44D2-BABB-6156ABD94BA3}"/>
              </a:ext>
            </a:extLst>
          </p:cNvPr>
          <p:cNvSpPr txBox="1"/>
          <p:nvPr/>
        </p:nvSpPr>
        <p:spPr>
          <a:xfrm>
            <a:off x="6446166" y="1341158"/>
            <a:ext cx="466886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is bias variance trade off ?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849E5-2953-43DC-ADA7-871B0F758F4F}"/>
              </a:ext>
            </a:extLst>
          </p:cNvPr>
          <p:cNvSpPr txBox="1"/>
          <p:nvPr/>
        </p:nvSpPr>
        <p:spPr>
          <a:xfrm>
            <a:off x="6446166" y="1930347"/>
            <a:ext cx="466886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do we thrive for ?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F0213-BDED-47C8-9412-66A4B8DC2A6B}"/>
              </a:ext>
            </a:extLst>
          </p:cNvPr>
          <p:cNvSpPr txBox="1"/>
          <p:nvPr/>
        </p:nvSpPr>
        <p:spPr>
          <a:xfrm>
            <a:off x="6446166" y="2519536"/>
            <a:ext cx="466886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to get there ? Low bias and low variance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7CBF6-8192-4A99-8EBE-5258F6E19D72}"/>
              </a:ext>
            </a:extLst>
          </p:cNvPr>
          <p:cNvSpPr txBox="1"/>
          <p:nvPr/>
        </p:nvSpPr>
        <p:spPr>
          <a:xfrm>
            <a:off x="7135935" y="3168914"/>
            <a:ext cx="1685925" cy="17851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Bagging 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parallel learning process</a:t>
            </a:r>
          </a:p>
          <a:p>
            <a:pPr algn="ctr"/>
            <a:endParaRPr lang="en-US" dirty="0"/>
          </a:p>
          <a:p>
            <a:pPr algn="r"/>
            <a:r>
              <a:rPr lang="en-US" sz="1400" dirty="0"/>
              <a:t>increase accuracy by decreasing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763F4-CC13-41B6-A359-B3FB19190228}"/>
              </a:ext>
            </a:extLst>
          </p:cNvPr>
          <p:cNvSpPr txBox="1"/>
          <p:nvPr/>
        </p:nvSpPr>
        <p:spPr>
          <a:xfrm>
            <a:off x="9087754" y="3153400"/>
            <a:ext cx="1603727" cy="184665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Boosting 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sequential learning process</a:t>
            </a:r>
          </a:p>
          <a:p>
            <a:pPr algn="ctr"/>
            <a:endParaRPr lang="en-US" dirty="0"/>
          </a:p>
          <a:p>
            <a:r>
              <a:rPr lang="en-US" sz="1400" dirty="0"/>
              <a:t>increase accuracy be reducing bias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301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913E06-0386-4B4D-9968-D671A242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9847918" cy="510000"/>
          </a:xfrm>
        </p:spPr>
        <p:txBody>
          <a:bodyPr/>
          <a:lstStyle/>
          <a:p>
            <a:r>
              <a:rPr lang="en-US" dirty="0"/>
              <a:t>Understanding bagging…					1/3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ED02B-4070-440F-8DFE-5F1F57FB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930" y="1070840"/>
            <a:ext cx="7020800" cy="34924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Bagging is averaging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aka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Bootstrap AGGregatING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F4394-66FF-4586-A0F7-31BBD5DC01A4}"/>
              </a:ext>
            </a:extLst>
          </p:cNvPr>
          <p:cNvSpPr txBox="1"/>
          <p:nvPr/>
        </p:nvSpPr>
        <p:spPr>
          <a:xfrm>
            <a:off x="601788" y="2631452"/>
            <a:ext cx="4660378" cy="70788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do we do it ? How does bagging help ?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 do we do it ? 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03B4D-3B86-49F9-A617-987152C56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0024" y="912870"/>
            <a:ext cx="5622572" cy="3437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BE61D-78D8-4034-B90D-B6F8875D4DC9}"/>
              </a:ext>
            </a:extLst>
          </p:cNvPr>
          <p:cNvSpPr txBox="1"/>
          <p:nvPr/>
        </p:nvSpPr>
        <p:spPr>
          <a:xfrm>
            <a:off x="601788" y="5024914"/>
            <a:ext cx="10789919" cy="1292662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Which colour line will give you better predictions? </a:t>
            </a:r>
          </a:p>
          <a:p>
            <a:r>
              <a:rPr lang="en-IN" dirty="0">
                <a:solidFill>
                  <a:schemeClr val="bg1"/>
                </a:solidFill>
              </a:rPr>
              <a:t>Think about you deciding to go to a movie </a:t>
            </a:r>
            <a:r>
              <a:rPr lang="en-IN" i="1" dirty="0">
                <a:solidFill>
                  <a:schemeClr val="bg1"/>
                </a:solidFill>
              </a:rPr>
              <a:t>by asking one of your friend </a:t>
            </a:r>
            <a:r>
              <a:rPr lang="en-IN" dirty="0">
                <a:solidFill>
                  <a:schemeClr val="bg1"/>
                </a:solidFill>
              </a:rPr>
              <a:t>Vs </a:t>
            </a:r>
            <a:r>
              <a:rPr lang="en-IN" i="1" dirty="0">
                <a:solidFill>
                  <a:schemeClr val="bg1"/>
                </a:solidFill>
              </a:rPr>
              <a:t>asking all your friends </a:t>
            </a:r>
            <a:r>
              <a:rPr lang="en-IN" dirty="0">
                <a:solidFill>
                  <a:schemeClr val="bg1"/>
                </a:solidFill>
              </a:rPr>
              <a:t>and aggregating their inputs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80B55150-4611-4F58-9CB1-83B32578C8B1}"/>
              </a:ext>
            </a:extLst>
          </p:cNvPr>
          <p:cNvSpPr/>
          <p:nvPr/>
        </p:nvSpPr>
        <p:spPr>
          <a:xfrm>
            <a:off x="6875994" y="2670835"/>
            <a:ext cx="1291357" cy="1116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44BA7B4-F538-483C-BB5C-3E34B5218DA0}"/>
              </a:ext>
            </a:extLst>
          </p:cNvPr>
          <p:cNvSpPr/>
          <p:nvPr/>
        </p:nvSpPr>
        <p:spPr>
          <a:xfrm>
            <a:off x="4904186" y="2696976"/>
            <a:ext cx="1291357" cy="1116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60BD1-6670-47D4-A618-5F22A48C579B}"/>
              </a:ext>
            </a:extLst>
          </p:cNvPr>
          <p:cNvSpPr/>
          <p:nvPr/>
        </p:nvSpPr>
        <p:spPr>
          <a:xfrm>
            <a:off x="4351640" y="1022004"/>
            <a:ext cx="2398785" cy="1116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B5C8B-710A-4FC4-BCA4-10B03D551E73}"/>
              </a:ext>
            </a:extLst>
          </p:cNvPr>
          <p:cNvSpPr/>
          <p:nvPr/>
        </p:nvSpPr>
        <p:spPr>
          <a:xfrm>
            <a:off x="4543442" y="1212892"/>
            <a:ext cx="169016" cy="17683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5D1C6B-9103-43B8-BC8D-5E41F091CA06}"/>
              </a:ext>
            </a:extLst>
          </p:cNvPr>
          <p:cNvSpPr/>
          <p:nvPr/>
        </p:nvSpPr>
        <p:spPr>
          <a:xfrm>
            <a:off x="5339869" y="1885384"/>
            <a:ext cx="169016" cy="1768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ABBA0C-C30D-4510-A37C-BC9627F451C3}"/>
              </a:ext>
            </a:extLst>
          </p:cNvPr>
          <p:cNvSpPr/>
          <p:nvPr/>
        </p:nvSpPr>
        <p:spPr>
          <a:xfrm>
            <a:off x="4948975" y="1458219"/>
            <a:ext cx="169016" cy="1768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57F7D-5BE1-498F-8156-AC814DEAC4C5}"/>
              </a:ext>
            </a:extLst>
          </p:cNvPr>
          <p:cNvSpPr/>
          <p:nvPr/>
        </p:nvSpPr>
        <p:spPr>
          <a:xfrm>
            <a:off x="5612472" y="1212892"/>
            <a:ext cx="169016" cy="1768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D61A7-8C2D-4C28-84AC-A19B4D7F0AFD}"/>
              </a:ext>
            </a:extLst>
          </p:cNvPr>
          <p:cNvSpPr/>
          <p:nvPr/>
        </p:nvSpPr>
        <p:spPr>
          <a:xfrm>
            <a:off x="4657958" y="1813703"/>
            <a:ext cx="169016" cy="17683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69FCB-4C6B-46CE-BEE5-8F5CC70EB6DE}"/>
              </a:ext>
            </a:extLst>
          </p:cNvPr>
          <p:cNvSpPr/>
          <p:nvPr/>
        </p:nvSpPr>
        <p:spPr>
          <a:xfrm>
            <a:off x="5737365" y="1741054"/>
            <a:ext cx="169016" cy="1768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4AE738-9338-439F-A786-2DAB6EC5D2CE}"/>
              </a:ext>
            </a:extLst>
          </p:cNvPr>
          <p:cNvSpPr/>
          <p:nvPr/>
        </p:nvSpPr>
        <p:spPr>
          <a:xfrm>
            <a:off x="2798623" y="4267483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11B-1E27-458A-8819-ADB0361C0C2F}"/>
              </a:ext>
            </a:extLst>
          </p:cNvPr>
          <p:cNvSpPr txBox="1"/>
          <p:nvPr/>
        </p:nvSpPr>
        <p:spPr>
          <a:xfrm>
            <a:off x="3390430" y="4434345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1</a:t>
            </a:r>
            <a:endParaRPr lang="en-IN" sz="1200" dirty="0"/>
          </a:p>
        </p:txBody>
      </p:sp>
      <p:pic>
        <p:nvPicPr>
          <p:cNvPr id="27" name="Graphic 26" descr="Chemicals with solid fill">
            <a:extLst>
              <a:ext uri="{FF2B5EF4-FFF2-40B4-BE49-F238E27FC236}">
                <a16:creationId xmlns:a16="http://schemas.microsoft.com/office/drawing/2014/main" id="{F77B8B5D-C4E8-468E-A009-F52FD94C4A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3601" y="4304250"/>
            <a:ext cx="721856" cy="72185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B3BDC37-2D96-4AA4-B8F8-4DE62739EE73}"/>
              </a:ext>
            </a:extLst>
          </p:cNvPr>
          <p:cNvSpPr/>
          <p:nvPr/>
        </p:nvSpPr>
        <p:spPr>
          <a:xfrm>
            <a:off x="4829496" y="4267483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EF27347-4233-468B-B362-80A8BA2554A7}"/>
              </a:ext>
            </a:extLst>
          </p:cNvPr>
          <p:cNvSpPr txBox="1"/>
          <p:nvPr/>
        </p:nvSpPr>
        <p:spPr>
          <a:xfrm>
            <a:off x="5421303" y="4434345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2</a:t>
            </a:r>
            <a:endParaRPr lang="en-IN" sz="1200" dirty="0"/>
          </a:p>
        </p:txBody>
      </p:sp>
      <p:pic>
        <p:nvPicPr>
          <p:cNvPr id="115" name="Graphic 114" descr="Chemicals with solid fill">
            <a:extLst>
              <a:ext uri="{FF2B5EF4-FFF2-40B4-BE49-F238E27FC236}">
                <a16:creationId xmlns:a16="http://schemas.microsoft.com/office/drawing/2014/main" id="{7B92A9A2-C87C-49AE-A0D2-70206FAFB9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9496" y="4304250"/>
            <a:ext cx="766834" cy="766834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1E0173C8-018E-483E-B793-92CF0A6B6056}"/>
              </a:ext>
            </a:extLst>
          </p:cNvPr>
          <p:cNvSpPr/>
          <p:nvPr/>
        </p:nvSpPr>
        <p:spPr>
          <a:xfrm>
            <a:off x="5283222" y="1186901"/>
            <a:ext cx="169016" cy="17683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EB6F88-B7A9-4067-9B68-B58D8AF55789}"/>
              </a:ext>
            </a:extLst>
          </p:cNvPr>
          <p:cNvSpPr/>
          <p:nvPr/>
        </p:nvSpPr>
        <p:spPr>
          <a:xfrm>
            <a:off x="6272545" y="1831632"/>
            <a:ext cx="169016" cy="1768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F2E9EE7-9DF0-419A-A107-44B92A3C0FA0}"/>
              </a:ext>
            </a:extLst>
          </p:cNvPr>
          <p:cNvSpPr/>
          <p:nvPr/>
        </p:nvSpPr>
        <p:spPr>
          <a:xfrm>
            <a:off x="6069410" y="1403195"/>
            <a:ext cx="169016" cy="1768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F46040-2A33-4E3A-9FA6-344A0CB1B693}"/>
              </a:ext>
            </a:extLst>
          </p:cNvPr>
          <p:cNvSpPr/>
          <p:nvPr/>
        </p:nvSpPr>
        <p:spPr>
          <a:xfrm>
            <a:off x="6521268" y="1220398"/>
            <a:ext cx="169016" cy="1768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E905B9-02E2-46C9-94AC-D9801FAA3D5A}"/>
              </a:ext>
            </a:extLst>
          </p:cNvPr>
          <p:cNvSpPr/>
          <p:nvPr/>
        </p:nvSpPr>
        <p:spPr>
          <a:xfrm>
            <a:off x="6807706" y="4237464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2801EC-2DB4-45C7-9B31-24B274F31DE7}"/>
              </a:ext>
            </a:extLst>
          </p:cNvPr>
          <p:cNvSpPr txBox="1"/>
          <p:nvPr/>
        </p:nvSpPr>
        <p:spPr>
          <a:xfrm>
            <a:off x="7399513" y="4404326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3</a:t>
            </a:r>
            <a:endParaRPr lang="en-IN" sz="1200" dirty="0"/>
          </a:p>
        </p:txBody>
      </p:sp>
      <p:pic>
        <p:nvPicPr>
          <p:cNvPr id="60" name="Graphic 59" descr="Chemicals with solid fill">
            <a:extLst>
              <a:ext uri="{FF2B5EF4-FFF2-40B4-BE49-F238E27FC236}">
                <a16:creationId xmlns:a16="http://schemas.microsoft.com/office/drawing/2014/main" id="{CAA3B0D1-11C9-4122-8A57-293A020371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7706" y="4274231"/>
            <a:ext cx="766834" cy="76683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71CF890-71BF-487C-93E6-79E30CB1AE8B}"/>
              </a:ext>
            </a:extLst>
          </p:cNvPr>
          <p:cNvSpPr/>
          <p:nvPr/>
        </p:nvSpPr>
        <p:spPr>
          <a:xfrm>
            <a:off x="2873313" y="2703446"/>
            <a:ext cx="1291357" cy="1116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BC0E0F-6BE4-4932-A0C6-F7915604DB7E}"/>
              </a:ext>
            </a:extLst>
          </p:cNvPr>
          <p:cNvSpPr/>
          <p:nvPr/>
        </p:nvSpPr>
        <p:spPr>
          <a:xfrm>
            <a:off x="3065115" y="2894334"/>
            <a:ext cx="169016" cy="17683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DA7F80-0AB2-497D-8F79-14C3B9240CFE}"/>
              </a:ext>
            </a:extLst>
          </p:cNvPr>
          <p:cNvSpPr/>
          <p:nvPr/>
        </p:nvSpPr>
        <p:spPr>
          <a:xfrm>
            <a:off x="3861542" y="3566826"/>
            <a:ext cx="169016" cy="17683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C06A69E-4C5D-4F35-8E87-D1AC3C3D0C32}"/>
              </a:ext>
            </a:extLst>
          </p:cNvPr>
          <p:cNvSpPr/>
          <p:nvPr/>
        </p:nvSpPr>
        <p:spPr>
          <a:xfrm>
            <a:off x="3941988" y="2865958"/>
            <a:ext cx="169016" cy="1768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026B266-358F-4660-B7A1-525305C22159}"/>
              </a:ext>
            </a:extLst>
          </p:cNvPr>
          <p:cNvSpPr/>
          <p:nvPr/>
        </p:nvSpPr>
        <p:spPr>
          <a:xfrm>
            <a:off x="3179631" y="3495145"/>
            <a:ext cx="169016" cy="17683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645A9A-A56D-46FD-8F53-C135DFC3DCBE}"/>
              </a:ext>
            </a:extLst>
          </p:cNvPr>
          <p:cNvSpPr/>
          <p:nvPr/>
        </p:nvSpPr>
        <p:spPr>
          <a:xfrm>
            <a:off x="3509174" y="3197998"/>
            <a:ext cx="169016" cy="1768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9158A87-8FE2-4868-8C68-8018B2F02666}"/>
              </a:ext>
            </a:extLst>
          </p:cNvPr>
          <p:cNvSpPr/>
          <p:nvPr/>
        </p:nvSpPr>
        <p:spPr>
          <a:xfrm>
            <a:off x="5122675" y="3388700"/>
            <a:ext cx="169016" cy="1768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079809E-640B-4409-88F8-779238B4E1E2}"/>
              </a:ext>
            </a:extLst>
          </p:cNvPr>
          <p:cNvSpPr/>
          <p:nvPr/>
        </p:nvSpPr>
        <p:spPr>
          <a:xfrm>
            <a:off x="5657855" y="3479278"/>
            <a:ext cx="169016" cy="17683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BC7B2A9-8C10-4880-9937-95CAFA4B6855}"/>
              </a:ext>
            </a:extLst>
          </p:cNvPr>
          <p:cNvSpPr/>
          <p:nvPr/>
        </p:nvSpPr>
        <p:spPr>
          <a:xfrm>
            <a:off x="5454720" y="3050841"/>
            <a:ext cx="169016" cy="1768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D13FFF7-49C9-454F-9398-95C9F5F049AD}"/>
              </a:ext>
            </a:extLst>
          </p:cNvPr>
          <p:cNvSpPr/>
          <p:nvPr/>
        </p:nvSpPr>
        <p:spPr>
          <a:xfrm>
            <a:off x="5906578" y="2868044"/>
            <a:ext cx="169016" cy="1768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DD8C7EB-2C10-4D8D-A9E6-CD75E80AF48B}"/>
              </a:ext>
            </a:extLst>
          </p:cNvPr>
          <p:cNvSpPr/>
          <p:nvPr/>
        </p:nvSpPr>
        <p:spPr>
          <a:xfrm>
            <a:off x="7098676" y="2805923"/>
            <a:ext cx="169016" cy="1768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3D7F1ED-FBBA-487D-A111-B0EBDF10C23F}"/>
              </a:ext>
            </a:extLst>
          </p:cNvPr>
          <p:cNvSpPr/>
          <p:nvPr/>
        </p:nvSpPr>
        <p:spPr>
          <a:xfrm>
            <a:off x="7154427" y="3462534"/>
            <a:ext cx="169016" cy="17683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08AC07E-A113-42EA-935D-F54CFA3A2288}"/>
              </a:ext>
            </a:extLst>
          </p:cNvPr>
          <p:cNvSpPr/>
          <p:nvPr/>
        </p:nvSpPr>
        <p:spPr>
          <a:xfrm>
            <a:off x="7779691" y="2835732"/>
            <a:ext cx="169016" cy="17683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77929D6-A123-4715-ABAF-401F9B16B91B}"/>
              </a:ext>
            </a:extLst>
          </p:cNvPr>
          <p:cNvSpPr/>
          <p:nvPr/>
        </p:nvSpPr>
        <p:spPr>
          <a:xfrm>
            <a:off x="7743903" y="3536598"/>
            <a:ext cx="169016" cy="1768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11DCB43-E58F-4105-AD73-FE184C7296CB}"/>
              </a:ext>
            </a:extLst>
          </p:cNvPr>
          <p:cNvSpPr/>
          <p:nvPr/>
        </p:nvSpPr>
        <p:spPr>
          <a:xfrm>
            <a:off x="5029705" y="2886652"/>
            <a:ext cx="169016" cy="1768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1566FDC-97C8-46E8-85ED-21CEB2EC447D}"/>
              </a:ext>
            </a:extLst>
          </p:cNvPr>
          <p:cNvSpPr/>
          <p:nvPr/>
        </p:nvSpPr>
        <p:spPr>
          <a:xfrm>
            <a:off x="7404974" y="3084638"/>
            <a:ext cx="169016" cy="1768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0806D-2A4C-450B-B878-DE2F27DF74ED}"/>
              </a:ext>
            </a:extLst>
          </p:cNvPr>
          <p:cNvSpPr/>
          <p:nvPr/>
        </p:nvSpPr>
        <p:spPr>
          <a:xfrm>
            <a:off x="4604316" y="5482328"/>
            <a:ext cx="1891097" cy="76683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96F4-4F70-47FF-AA60-2823F3E462BC}"/>
              </a:ext>
            </a:extLst>
          </p:cNvPr>
          <p:cNvSpPr txBox="1"/>
          <p:nvPr/>
        </p:nvSpPr>
        <p:spPr>
          <a:xfrm>
            <a:off x="4881907" y="5681079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Aggregation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68B856-F7B0-458A-BB47-09563F2A8F12}"/>
              </a:ext>
            </a:extLst>
          </p:cNvPr>
          <p:cNvCxnSpPr>
            <a:stCxn id="2" idx="2"/>
            <a:endCxn id="62" idx="0"/>
          </p:cNvCxnSpPr>
          <p:nvPr/>
        </p:nvCxnSpPr>
        <p:spPr>
          <a:xfrm flipH="1">
            <a:off x="3518992" y="2138053"/>
            <a:ext cx="2032041" cy="56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759F39-230D-4E46-90F2-E85817586C40}"/>
              </a:ext>
            </a:extLst>
          </p:cNvPr>
          <p:cNvCxnSpPr>
            <a:stCxn id="2" idx="2"/>
            <a:endCxn id="97" idx="0"/>
          </p:cNvCxnSpPr>
          <p:nvPr/>
        </p:nvCxnSpPr>
        <p:spPr>
          <a:xfrm flipH="1">
            <a:off x="5549865" y="2138053"/>
            <a:ext cx="1168" cy="55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DABA8D-DB15-4638-A93A-C1C6CBC77CC6}"/>
              </a:ext>
            </a:extLst>
          </p:cNvPr>
          <p:cNvCxnSpPr>
            <a:cxnSpLocks/>
            <a:stCxn id="2" idx="2"/>
            <a:endCxn id="98" idx="0"/>
          </p:cNvCxnSpPr>
          <p:nvPr/>
        </p:nvCxnSpPr>
        <p:spPr>
          <a:xfrm>
            <a:off x="5551033" y="2138053"/>
            <a:ext cx="1970640" cy="53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10FE2D-9B54-42EC-AB88-806A1BF6BEDC}"/>
              </a:ext>
            </a:extLst>
          </p:cNvPr>
          <p:cNvCxnSpPr>
            <a:stCxn id="62" idx="2"/>
            <a:endCxn id="15" idx="0"/>
          </p:cNvCxnSpPr>
          <p:nvPr/>
        </p:nvCxnSpPr>
        <p:spPr>
          <a:xfrm>
            <a:off x="3518992" y="3819495"/>
            <a:ext cx="0" cy="44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F0E7FD-81CB-4342-B18E-A72910FBA1AD}"/>
              </a:ext>
            </a:extLst>
          </p:cNvPr>
          <p:cNvCxnSpPr>
            <a:stCxn id="97" idx="2"/>
            <a:endCxn id="108" idx="0"/>
          </p:cNvCxnSpPr>
          <p:nvPr/>
        </p:nvCxnSpPr>
        <p:spPr>
          <a:xfrm>
            <a:off x="5549865" y="3813025"/>
            <a:ext cx="0" cy="45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F53C14-6FA9-4307-B51E-F77F8FB5E447}"/>
              </a:ext>
            </a:extLst>
          </p:cNvPr>
          <p:cNvCxnSpPr>
            <a:stCxn id="98" idx="2"/>
            <a:endCxn id="57" idx="0"/>
          </p:cNvCxnSpPr>
          <p:nvPr/>
        </p:nvCxnSpPr>
        <p:spPr>
          <a:xfrm>
            <a:off x="7521673" y="3786884"/>
            <a:ext cx="6402" cy="45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9C6F59-FDD8-4938-9097-FB362314CF6F}"/>
              </a:ext>
            </a:extLst>
          </p:cNvPr>
          <p:cNvCxnSpPr>
            <a:stCxn id="15" idx="2"/>
            <a:endCxn id="8" idx="1"/>
          </p:cNvCxnSpPr>
          <p:nvPr/>
        </p:nvCxnSpPr>
        <p:spPr>
          <a:xfrm>
            <a:off x="3518992" y="5040972"/>
            <a:ext cx="1362269" cy="55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D4B4DF-0C05-471A-B0AC-2FDB70292705}"/>
              </a:ext>
            </a:extLst>
          </p:cNvPr>
          <p:cNvCxnSpPr>
            <a:stCxn id="108" idx="2"/>
            <a:endCxn id="8" idx="0"/>
          </p:cNvCxnSpPr>
          <p:nvPr/>
        </p:nvCxnSpPr>
        <p:spPr>
          <a:xfrm>
            <a:off x="5549865" y="5040972"/>
            <a:ext cx="0" cy="44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8070E6-EFD7-47A3-B38C-47FD8BD71B37}"/>
              </a:ext>
            </a:extLst>
          </p:cNvPr>
          <p:cNvCxnSpPr>
            <a:cxnSpLocks/>
            <a:stCxn id="57" idx="2"/>
            <a:endCxn id="8" idx="7"/>
          </p:cNvCxnSpPr>
          <p:nvPr/>
        </p:nvCxnSpPr>
        <p:spPr>
          <a:xfrm flipH="1">
            <a:off x="6218468" y="5010953"/>
            <a:ext cx="1309607" cy="58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8F501EA-C0D7-4F70-AA96-935569E9F781}"/>
              </a:ext>
            </a:extLst>
          </p:cNvPr>
          <p:cNvCxnSpPr>
            <a:stCxn id="8" idx="4"/>
          </p:cNvCxnSpPr>
          <p:nvPr/>
        </p:nvCxnSpPr>
        <p:spPr>
          <a:xfrm>
            <a:off x="5549865" y="6249162"/>
            <a:ext cx="0" cy="30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E7D562D-26C5-48EF-B5E4-5245FA72296F}"/>
              </a:ext>
            </a:extLst>
          </p:cNvPr>
          <p:cNvSpPr/>
          <p:nvPr/>
        </p:nvSpPr>
        <p:spPr>
          <a:xfrm>
            <a:off x="2608730" y="2586318"/>
            <a:ext cx="5807962" cy="1331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992CCD-CABB-4443-8A2F-5EBE67911D4A}"/>
              </a:ext>
            </a:extLst>
          </p:cNvPr>
          <p:cNvSpPr txBox="1"/>
          <p:nvPr/>
        </p:nvSpPr>
        <p:spPr>
          <a:xfrm>
            <a:off x="2272194" y="2471577"/>
            <a:ext cx="369332" cy="14029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/>
              <a:t>Bootstrap samples</a:t>
            </a:r>
            <a:endParaRPr lang="en-IN" sz="120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E7EB471-7D91-4BCA-875D-94FC6C87E3B0}"/>
              </a:ext>
            </a:extLst>
          </p:cNvPr>
          <p:cNvSpPr txBox="1"/>
          <p:nvPr/>
        </p:nvSpPr>
        <p:spPr>
          <a:xfrm>
            <a:off x="3637659" y="1279389"/>
            <a:ext cx="87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data set</a:t>
            </a:r>
            <a:endParaRPr lang="en-IN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4AB95-F7A8-4874-B84F-E771F630FD44}"/>
              </a:ext>
            </a:extLst>
          </p:cNvPr>
          <p:cNvSpPr txBox="1"/>
          <p:nvPr/>
        </p:nvSpPr>
        <p:spPr>
          <a:xfrm>
            <a:off x="4983144" y="6521906"/>
            <a:ext cx="128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Final prediction</a:t>
            </a:r>
            <a:endParaRPr lang="en-IN" sz="1200" dirty="0"/>
          </a:p>
        </p:txBody>
      </p:sp>
      <p:sp>
        <p:nvSpPr>
          <p:cNvPr id="68" name="Title 2">
            <a:extLst>
              <a:ext uri="{FF2B5EF4-FFF2-40B4-BE49-F238E27FC236}">
                <a16:creationId xmlns:a16="http://schemas.microsoft.com/office/drawing/2014/main" id="{8D89FAA5-D07A-4280-88BC-8B541957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9847918" cy="510000"/>
          </a:xfrm>
        </p:spPr>
        <p:txBody>
          <a:bodyPr/>
          <a:lstStyle/>
          <a:p>
            <a:r>
              <a:rPr lang="en-US" dirty="0"/>
              <a:t>Understanding bagging…					2/3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1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7" grpId="0" animBg="1"/>
      <p:bldP spid="15" grpId="0" animBg="1"/>
      <p:bldP spid="16" grpId="0"/>
      <p:bldP spid="108" grpId="0" animBg="1"/>
      <p:bldP spid="109" grpId="0"/>
      <p:bldP spid="57" grpId="0" animBg="1"/>
      <p:bldP spid="59" grpId="0"/>
      <p:bldP spid="62" grpId="0" animBg="1"/>
      <p:bldP spid="63" grpId="0" animBg="1"/>
      <p:bldP spid="64" grpId="0" animBg="1"/>
      <p:bldP spid="66" grpId="0" animBg="1"/>
      <p:bldP spid="67" grpId="0" animBg="1"/>
      <p:bldP spid="72" grpId="0" animBg="1"/>
      <p:bldP spid="79" grpId="0" animBg="1"/>
      <p:bldP spid="81" grpId="0" animBg="1"/>
      <p:bldP spid="82" grpId="0" animBg="1"/>
      <p:bldP spid="83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6" grpId="0" animBg="1"/>
      <p:bldP spid="8" grpId="0" animBg="1"/>
      <p:bldP spid="9" grpId="0"/>
      <p:bldP spid="126" grpId="0" animBg="1"/>
      <p:bldP spid="12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A3EB8E-6E7F-4006-A548-DDD757D81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0"/>
          <a:stretch/>
        </p:blipFill>
        <p:spPr>
          <a:xfrm>
            <a:off x="410678" y="1318661"/>
            <a:ext cx="6770027" cy="4790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1AEB6-D5F1-486D-8DB7-8943D0AA10D5}"/>
              </a:ext>
            </a:extLst>
          </p:cNvPr>
          <p:cNvSpPr txBox="1"/>
          <p:nvPr/>
        </p:nvSpPr>
        <p:spPr>
          <a:xfrm>
            <a:off x="7950467" y="1939518"/>
            <a:ext cx="3830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Split your data to train and test</a:t>
            </a:r>
          </a:p>
          <a:p>
            <a:pPr marL="342900" indent="-342900">
              <a:buAutoNum type="arabicPeriod"/>
            </a:pPr>
            <a:r>
              <a:rPr lang="en-US" dirty="0"/>
              <a:t>Do bootstrap sampling on your training dataset. Randomly sampling </a:t>
            </a:r>
            <a:r>
              <a:rPr lang="en-US" i="1" dirty="0"/>
              <a:t>m</a:t>
            </a:r>
            <a:r>
              <a:rPr lang="en-US" dirty="0"/>
              <a:t> records from </a:t>
            </a:r>
            <a:r>
              <a:rPr lang="en-US" i="1" dirty="0"/>
              <a:t>n</a:t>
            </a:r>
            <a:r>
              <a:rPr lang="en-US" dirty="0"/>
              <a:t> records for </a:t>
            </a:r>
            <a:r>
              <a:rPr lang="en-US" i="1" dirty="0"/>
              <a:t>M</a:t>
            </a:r>
            <a:r>
              <a:rPr lang="en-US" dirty="0"/>
              <a:t> times. You will get </a:t>
            </a:r>
            <a:r>
              <a:rPr lang="en-US" i="1" dirty="0"/>
              <a:t>M</a:t>
            </a:r>
            <a:r>
              <a:rPr lang="en-US" dirty="0"/>
              <a:t> bags.</a:t>
            </a:r>
          </a:p>
          <a:p>
            <a:pPr marL="342900" indent="-342900">
              <a:buAutoNum type="arabicPeriod"/>
            </a:pPr>
            <a:r>
              <a:rPr lang="en-US" dirty="0"/>
              <a:t>Now train your model separately on each of the </a:t>
            </a:r>
            <a:r>
              <a:rPr lang="en-US" i="1" dirty="0"/>
              <a:t>M</a:t>
            </a:r>
            <a:r>
              <a:rPr lang="en-US" dirty="0"/>
              <a:t> datasets. You will get </a:t>
            </a:r>
            <a:r>
              <a:rPr lang="en-US" i="1" dirty="0"/>
              <a:t>M</a:t>
            </a:r>
            <a:r>
              <a:rPr lang="en-US" dirty="0"/>
              <a:t> models.</a:t>
            </a:r>
          </a:p>
          <a:p>
            <a:pPr marL="342900" indent="-342900">
              <a:buAutoNum type="arabicPeriod"/>
            </a:pPr>
            <a:r>
              <a:rPr lang="en-US" dirty="0"/>
              <a:t>These </a:t>
            </a:r>
            <a:r>
              <a:rPr lang="en-US" i="1" dirty="0"/>
              <a:t>M</a:t>
            </a:r>
            <a:r>
              <a:rPr lang="en-US" dirty="0"/>
              <a:t> models will give you </a:t>
            </a:r>
            <a:r>
              <a:rPr lang="en-US" i="1" dirty="0"/>
              <a:t>M</a:t>
            </a:r>
            <a:r>
              <a:rPr lang="en-US" dirty="0"/>
              <a:t> predictions</a:t>
            </a:r>
          </a:p>
          <a:p>
            <a:pPr marL="342900" indent="-342900">
              <a:buAutoNum type="arabicPeriod"/>
            </a:pPr>
            <a:r>
              <a:rPr lang="en-US" dirty="0"/>
              <a:t>The final prediction will be an average of all these </a:t>
            </a:r>
            <a:r>
              <a:rPr lang="en-US" i="1" dirty="0"/>
              <a:t>M</a:t>
            </a:r>
            <a:r>
              <a:rPr lang="en-US" dirty="0"/>
              <a:t> predictions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867AB-98A6-4547-84CA-9F4388E5F9AC}"/>
              </a:ext>
            </a:extLst>
          </p:cNvPr>
          <p:cNvSpPr txBox="1"/>
          <p:nvPr/>
        </p:nvSpPr>
        <p:spPr>
          <a:xfrm>
            <a:off x="8080618" y="1215236"/>
            <a:ext cx="2096471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do we do it ?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3E6BAAB-3D10-444E-B0A7-B6BCC2D7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8" y="162621"/>
            <a:ext cx="9847918" cy="510000"/>
          </a:xfrm>
        </p:spPr>
        <p:txBody>
          <a:bodyPr/>
          <a:lstStyle/>
          <a:p>
            <a:r>
              <a:rPr lang="en-US" dirty="0"/>
              <a:t>Understanding bagging…					3/3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50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57DFEE-9BF3-4B85-92C7-0FA37D5E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boosting…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60BD1-6670-47D4-A618-5F22A48C579B}"/>
              </a:ext>
            </a:extLst>
          </p:cNvPr>
          <p:cNvSpPr/>
          <p:nvPr/>
        </p:nvSpPr>
        <p:spPr>
          <a:xfrm>
            <a:off x="347187" y="1401731"/>
            <a:ext cx="1788656" cy="1515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B5C8B-710A-4FC4-BCA4-10B03D551E73}"/>
              </a:ext>
            </a:extLst>
          </p:cNvPr>
          <p:cNvSpPr/>
          <p:nvPr/>
        </p:nvSpPr>
        <p:spPr>
          <a:xfrm>
            <a:off x="538988" y="1592619"/>
            <a:ext cx="236406" cy="24532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5D1C6B-9103-43B8-BC8D-5E41F091CA06}"/>
              </a:ext>
            </a:extLst>
          </p:cNvPr>
          <p:cNvSpPr/>
          <p:nvPr/>
        </p:nvSpPr>
        <p:spPr>
          <a:xfrm>
            <a:off x="1341132" y="2511074"/>
            <a:ext cx="236406" cy="2453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ABBA0C-C30D-4510-A37C-BC9627F451C3}"/>
              </a:ext>
            </a:extLst>
          </p:cNvPr>
          <p:cNvSpPr/>
          <p:nvPr/>
        </p:nvSpPr>
        <p:spPr>
          <a:xfrm>
            <a:off x="944521" y="1837946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57F7D-5BE1-498F-8156-AC814DEAC4C5}"/>
              </a:ext>
            </a:extLst>
          </p:cNvPr>
          <p:cNvSpPr/>
          <p:nvPr/>
        </p:nvSpPr>
        <p:spPr>
          <a:xfrm>
            <a:off x="1608018" y="1592619"/>
            <a:ext cx="236406" cy="245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D61A7-8C2D-4C28-84AC-A19B4D7F0AFD}"/>
              </a:ext>
            </a:extLst>
          </p:cNvPr>
          <p:cNvSpPr/>
          <p:nvPr/>
        </p:nvSpPr>
        <p:spPr>
          <a:xfrm>
            <a:off x="708115" y="2366108"/>
            <a:ext cx="236406" cy="24532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69FCB-4C6B-46CE-BEE5-8F5CC70EB6DE}"/>
              </a:ext>
            </a:extLst>
          </p:cNvPr>
          <p:cNvSpPr/>
          <p:nvPr/>
        </p:nvSpPr>
        <p:spPr>
          <a:xfrm>
            <a:off x="1732911" y="2120781"/>
            <a:ext cx="236406" cy="2453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4AE738-9338-439F-A786-2DAB6EC5D2CE}"/>
              </a:ext>
            </a:extLst>
          </p:cNvPr>
          <p:cNvSpPr/>
          <p:nvPr/>
        </p:nvSpPr>
        <p:spPr>
          <a:xfrm>
            <a:off x="2664008" y="1772813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11B-1E27-458A-8819-ADB0361C0C2F}"/>
              </a:ext>
            </a:extLst>
          </p:cNvPr>
          <p:cNvSpPr txBox="1"/>
          <p:nvPr/>
        </p:nvSpPr>
        <p:spPr>
          <a:xfrm>
            <a:off x="3255815" y="1939675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1</a:t>
            </a:r>
            <a:endParaRPr lang="en-IN" sz="1200" dirty="0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11E1865E-F0E8-4C57-9BB9-6F475C3D8B0A}"/>
              </a:ext>
            </a:extLst>
          </p:cNvPr>
          <p:cNvSpPr/>
          <p:nvPr/>
        </p:nvSpPr>
        <p:spPr>
          <a:xfrm>
            <a:off x="4524033" y="1772813"/>
            <a:ext cx="1342606" cy="773489"/>
          </a:xfrm>
          <a:prstGeom prst="flowChartDecision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12AE5-9A57-4D66-9D53-E707E401372A}"/>
              </a:ext>
            </a:extLst>
          </p:cNvPr>
          <p:cNvSpPr txBox="1"/>
          <p:nvPr/>
        </p:nvSpPr>
        <p:spPr>
          <a:xfrm>
            <a:off x="4707349" y="1959990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F46EE8-04F1-48EC-ADBC-A09EE471D8BE}"/>
              </a:ext>
            </a:extLst>
          </p:cNvPr>
          <p:cNvSpPr/>
          <p:nvPr/>
        </p:nvSpPr>
        <p:spPr>
          <a:xfrm>
            <a:off x="6209046" y="1714114"/>
            <a:ext cx="1543327" cy="8972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5EADF0-F908-49AC-B5B8-4ACC66283652}"/>
              </a:ext>
            </a:extLst>
          </p:cNvPr>
          <p:cNvSpPr txBox="1"/>
          <p:nvPr/>
        </p:nvSpPr>
        <p:spPr>
          <a:xfrm>
            <a:off x="6467382" y="1865607"/>
            <a:ext cx="123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Boost misclassified entries in data</a:t>
            </a:r>
            <a:endParaRPr lang="en-IN" sz="1200" dirty="0"/>
          </a:p>
        </p:txBody>
      </p:sp>
      <p:pic>
        <p:nvPicPr>
          <p:cNvPr id="25" name="Graphic 24" descr="Comet with solid fill">
            <a:extLst>
              <a:ext uri="{FF2B5EF4-FFF2-40B4-BE49-F238E27FC236}">
                <a16:creationId xmlns:a16="http://schemas.microsoft.com/office/drawing/2014/main" id="{4F7E74D4-D413-46A4-AF68-AB04AF495B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2098" y="1631902"/>
            <a:ext cx="649810" cy="914400"/>
          </a:xfrm>
          <a:prstGeom prst="rect">
            <a:avLst/>
          </a:prstGeom>
        </p:spPr>
      </p:pic>
      <p:pic>
        <p:nvPicPr>
          <p:cNvPr id="27" name="Graphic 26" descr="Chemicals with solid fill">
            <a:extLst>
              <a:ext uri="{FF2B5EF4-FFF2-40B4-BE49-F238E27FC236}">
                <a16:creationId xmlns:a16="http://schemas.microsoft.com/office/drawing/2014/main" id="{F77B8B5D-C4E8-468E-A009-F52FD94C4A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986" y="1809580"/>
            <a:ext cx="721856" cy="7218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F942271-9ACE-4905-AD03-548C389A61C2}"/>
              </a:ext>
            </a:extLst>
          </p:cNvPr>
          <p:cNvSpPr/>
          <p:nvPr/>
        </p:nvSpPr>
        <p:spPr>
          <a:xfrm>
            <a:off x="8177949" y="1404889"/>
            <a:ext cx="1788656" cy="1515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2DE505-5096-492F-AD34-D9D6AD421A47}"/>
              </a:ext>
            </a:extLst>
          </p:cNvPr>
          <p:cNvSpPr/>
          <p:nvPr/>
        </p:nvSpPr>
        <p:spPr>
          <a:xfrm>
            <a:off x="8369750" y="1595777"/>
            <a:ext cx="236406" cy="2453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1302598-2A9F-4C26-92B6-3A7823C77C2A}"/>
              </a:ext>
            </a:extLst>
          </p:cNvPr>
          <p:cNvSpPr/>
          <p:nvPr/>
        </p:nvSpPr>
        <p:spPr>
          <a:xfrm>
            <a:off x="9171894" y="2514232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50FB1C-0273-4900-ACDB-2C635C6892E9}"/>
              </a:ext>
            </a:extLst>
          </p:cNvPr>
          <p:cNvSpPr/>
          <p:nvPr/>
        </p:nvSpPr>
        <p:spPr>
          <a:xfrm>
            <a:off x="8775283" y="1841104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B5D851A-E795-463A-B25D-90741ED8413C}"/>
              </a:ext>
            </a:extLst>
          </p:cNvPr>
          <p:cNvSpPr/>
          <p:nvPr/>
        </p:nvSpPr>
        <p:spPr>
          <a:xfrm>
            <a:off x="9438780" y="1595777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0CA2A5-70C7-4C49-BD2A-A23BA4648584}"/>
              </a:ext>
            </a:extLst>
          </p:cNvPr>
          <p:cNvSpPr/>
          <p:nvPr/>
        </p:nvSpPr>
        <p:spPr>
          <a:xfrm>
            <a:off x="8538877" y="2369266"/>
            <a:ext cx="236406" cy="2453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809E2AF-2950-4C17-A68A-DCF95B9B8A86}"/>
              </a:ext>
            </a:extLst>
          </p:cNvPr>
          <p:cNvSpPr/>
          <p:nvPr/>
        </p:nvSpPr>
        <p:spPr>
          <a:xfrm>
            <a:off x="9563673" y="2123939"/>
            <a:ext cx="236406" cy="245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4D64E1-9C81-426F-B21B-E376A59B5AA4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>
            <a:off x="2135843" y="2159558"/>
            <a:ext cx="528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42FD3C-570A-4041-9627-9B6490FBBB0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104746" y="2159558"/>
            <a:ext cx="419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AC2D5AD7-52A9-47F4-8D02-B4FBD7D882EA}"/>
              </a:ext>
            </a:extLst>
          </p:cNvPr>
          <p:cNvCxnSpPr>
            <a:stCxn id="20" idx="3"/>
            <a:endCxn id="29" idx="1"/>
          </p:cNvCxnSpPr>
          <p:nvPr/>
        </p:nvCxnSpPr>
        <p:spPr>
          <a:xfrm>
            <a:off x="7752373" y="2162716"/>
            <a:ext cx="42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4D541140-1465-4E43-B92D-96BA096CDFB6}"/>
              </a:ext>
            </a:extLst>
          </p:cNvPr>
          <p:cNvCxnSpPr>
            <a:cxnSpLocks/>
            <a:stCxn id="29" idx="3"/>
            <a:endCxn id="115" idx="1"/>
          </p:cNvCxnSpPr>
          <p:nvPr/>
        </p:nvCxnSpPr>
        <p:spPr>
          <a:xfrm flipH="1">
            <a:off x="3356765" y="2162716"/>
            <a:ext cx="6609840" cy="2128635"/>
          </a:xfrm>
          <a:prstGeom prst="bentConnector5">
            <a:avLst>
              <a:gd name="adj1" fmla="val -3458"/>
              <a:gd name="adj2" fmla="val 58795"/>
              <a:gd name="adj3" fmla="val 1034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206E3D03-BD33-4F8F-86C7-7F35A80F2F08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5866639" y="2159558"/>
            <a:ext cx="342407" cy="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3BDC37-2D96-4AA4-B8F8-4DE62739EE73}"/>
              </a:ext>
            </a:extLst>
          </p:cNvPr>
          <p:cNvSpPr/>
          <p:nvPr/>
        </p:nvSpPr>
        <p:spPr>
          <a:xfrm>
            <a:off x="3356765" y="3871167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EF27347-4233-468B-B362-80A8BA2554A7}"/>
              </a:ext>
            </a:extLst>
          </p:cNvPr>
          <p:cNvSpPr txBox="1"/>
          <p:nvPr/>
        </p:nvSpPr>
        <p:spPr>
          <a:xfrm>
            <a:off x="3948572" y="4038029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1</a:t>
            </a:r>
            <a:endParaRPr lang="en-IN" sz="1200" dirty="0"/>
          </a:p>
        </p:txBody>
      </p:sp>
      <p:sp>
        <p:nvSpPr>
          <p:cNvPr id="110" name="Flowchart: Decision 109">
            <a:extLst>
              <a:ext uri="{FF2B5EF4-FFF2-40B4-BE49-F238E27FC236}">
                <a16:creationId xmlns:a16="http://schemas.microsoft.com/office/drawing/2014/main" id="{7ADAEA9A-B991-46C3-BDA7-18B15724BA31}"/>
              </a:ext>
            </a:extLst>
          </p:cNvPr>
          <p:cNvSpPr/>
          <p:nvPr/>
        </p:nvSpPr>
        <p:spPr>
          <a:xfrm>
            <a:off x="5216790" y="3871167"/>
            <a:ext cx="1342606" cy="773489"/>
          </a:xfrm>
          <a:prstGeom prst="flowChartDecision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F3A596-2560-4C17-9231-9C4ACE00FF15}"/>
              </a:ext>
            </a:extLst>
          </p:cNvPr>
          <p:cNvSpPr txBox="1"/>
          <p:nvPr/>
        </p:nvSpPr>
        <p:spPr>
          <a:xfrm>
            <a:off x="5400106" y="405834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</a:t>
            </a:r>
            <a:endParaRPr lang="en-IN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F9F20BA-3417-4C27-8524-B01F243B0DE6}"/>
              </a:ext>
            </a:extLst>
          </p:cNvPr>
          <p:cNvSpPr/>
          <p:nvPr/>
        </p:nvSpPr>
        <p:spPr>
          <a:xfrm>
            <a:off x="6901803" y="3812468"/>
            <a:ext cx="1543327" cy="8972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EA7968D-B4BC-4119-8AB5-4710B7844851}"/>
              </a:ext>
            </a:extLst>
          </p:cNvPr>
          <p:cNvSpPr txBox="1"/>
          <p:nvPr/>
        </p:nvSpPr>
        <p:spPr>
          <a:xfrm>
            <a:off x="7160139" y="3963961"/>
            <a:ext cx="123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Boost misclassified entries in data</a:t>
            </a:r>
            <a:endParaRPr lang="en-IN" sz="1200" dirty="0"/>
          </a:p>
        </p:txBody>
      </p:sp>
      <p:pic>
        <p:nvPicPr>
          <p:cNvPr id="114" name="Graphic 113" descr="Comet with solid fill">
            <a:extLst>
              <a:ext uri="{FF2B5EF4-FFF2-40B4-BE49-F238E27FC236}">
                <a16:creationId xmlns:a16="http://schemas.microsoft.com/office/drawing/2014/main" id="{E741B277-4982-43F0-AA09-985DD48F52B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4855" y="3730256"/>
            <a:ext cx="649810" cy="914400"/>
          </a:xfrm>
          <a:prstGeom prst="rect">
            <a:avLst/>
          </a:prstGeom>
        </p:spPr>
      </p:pic>
      <p:pic>
        <p:nvPicPr>
          <p:cNvPr id="115" name="Graphic 114" descr="Chemicals with solid fill">
            <a:extLst>
              <a:ext uri="{FF2B5EF4-FFF2-40B4-BE49-F238E27FC236}">
                <a16:creationId xmlns:a16="http://schemas.microsoft.com/office/drawing/2014/main" id="{7B92A9A2-C87C-49AE-A0D2-70206FAFB9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6765" y="3907934"/>
            <a:ext cx="766834" cy="76683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79EDC39D-DB8A-4C45-BFE4-AB5D119A41C1}"/>
              </a:ext>
            </a:extLst>
          </p:cNvPr>
          <p:cNvSpPr/>
          <p:nvPr/>
        </p:nvSpPr>
        <p:spPr>
          <a:xfrm>
            <a:off x="8870706" y="3503243"/>
            <a:ext cx="1788656" cy="1515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962AEEE-8FD0-49E8-A942-52AA10B74A05}"/>
              </a:ext>
            </a:extLst>
          </p:cNvPr>
          <p:cNvSpPr/>
          <p:nvPr/>
        </p:nvSpPr>
        <p:spPr>
          <a:xfrm>
            <a:off x="9062507" y="3694131"/>
            <a:ext cx="236406" cy="2453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9A60FC9-D567-4514-B551-ABCF68A520EE}"/>
              </a:ext>
            </a:extLst>
          </p:cNvPr>
          <p:cNvSpPr/>
          <p:nvPr/>
        </p:nvSpPr>
        <p:spPr>
          <a:xfrm>
            <a:off x="9864651" y="4612586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66D101B-308D-4248-A211-D138115CA5FB}"/>
              </a:ext>
            </a:extLst>
          </p:cNvPr>
          <p:cNvSpPr/>
          <p:nvPr/>
        </p:nvSpPr>
        <p:spPr>
          <a:xfrm>
            <a:off x="9468040" y="3939458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5348E7B-DD77-4738-B2AA-955FCBAF6E16}"/>
              </a:ext>
            </a:extLst>
          </p:cNvPr>
          <p:cNvSpPr/>
          <p:nvPr/>
        </p:nvSpPr>
        <p:spPr>
          <a:xfrm>
            <a:off x="10131537" y="3694131"/>
            <a:ext cx="236406" cy="2453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214248A-C44D-4A27-92AC-C75AA5CD011E}"/>
              </a:ext>
            </a:extLst>
          </p:cNvPr>
          <p:cNvSpPr/>
          <p:nvPr/>
        </p:nvSpPr>
        <p:spPr>
          <a:xfrm>
            <a:off x="9231634" y="4467620"/>
            <a:ext cx="236406" cy="24532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F22F3CC-4393-427D-A80B-76F593A7CFB3}"/>
              </a:ext>
            </a:extLst>
          </p:cNvPr>
          <p:cNvSpPr/>
          <p:nvPr/>
        </p:nvSpPr>
        <p:spPr>
          <a:xfrm>
            <a:off x="10256430" y="4222293"/>
            <a:ext cx="236406" cy="2453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BD16600-FE1F-47B3-927B-781CED58D4B7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>
            <a:off x="4797503" y="4257912"/>
            <a:ext cx="419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2558FD4-A91F-497E-A285-5A71BB4BE32E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>
            <a:off x="8445130" y="4261070"/>
            <a:ext cx="42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B801AC3-3171-48B2-9823-2BB342549488}"/>
              </a:ext>
            </a:extLst>
          </p:cNvPr>
          <p:cNvCxnSpPr>
            <a:stCxn id="110" idx="3"/>
            <a:endCxn id="112" idx="1"/>
          </p:cNvCxnSpPr>
          <p:nvPr/>
        </p:nvCxnSpPr>
        <p:spPr>
          <a:xfrm>
            <a:off x="6559396" y="4257912"/>
            <a:ext cx="342407" cy="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nector: Elbow 1053">
            <a:extLst>
              <a:ext uri="{FF2B5EF4-FFF2-40B4-BE49-F238E27FC236}">
                <a16:creationId xmlns:a16="http://schemas.microsoft.com/office/drawing/2014/main" id="{93C011F3-45FF-4D8E-8FE4-794C55987B87}"/>
              </a:ext>
            </a:extLst>
          </p:cNvPr>
          <p:cNvCxnSpPr>
            <a:cxnSpLocks/>
            <a:stCxn id="116" idx="3"/>
            <a:endCxn id="133" idx="1"/>
          </p:cNvCxnSpPr>
          <p:nvPr/>
        </p:nvCxnSpPr>
        <p:spPr>
          <a:xfrm flipH="1">
            <a:off x="5277411" y="4261070"/>
            <a:ext cx="5381951" cy="1761017"/>
          </a:xfrm>
          <a:prstGeom prst="bentConnector5">
            <a:avLst>
              <a:gd name="adj1" fmla="val -4248"/>
              <a:gd name="adj2" fmla="val 60630"/>
              <a:gd name="adj3" fmla="val 104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AED174C-8637-450E-871F-905887061C50}"/>
              </a:ext>
            </a:extLst>
          </p:cNvPr>
          <p:cNvSpPr/>
          <p:nvPr/>
        </p:nvSpPr>
        <p:spPr>
          <a:xfrm>
            <a:off x="5277411" y="5601903"/>
            <a:ext cx="1440738" cy="7734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BFBA550-AAAE-4B68-9445-86C5CA2D7D64}"/>
              </a:ext>
            </a:extLst>
          </p:cNvPr>
          <p:cNvSpPr txBox="1"/>
          <p:nvPr/>
        </p:nvSpPr>
        <p:spPr>
          <a:xfrm>
            <a:off x="5869218" y="5768765"/>
            <a:ext cx="8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</a:t>
            </a:r>
          </a:p>
          <a:p>
            <a:pPr algn="ctr"/>
            <a:r>
              <a:rPr lang="en-US" sz="1200" dirty="0"/>
              <a:t>Model 1</a:t>
            </a:r>
            <a:endParaRPr lang="en-IN" sz="1200" dirty="0"/>
          </a:p>
        </p:txBody>
      </p:sp>
      <p:pic>
        <p:nvPicPr>
          <p:cNvPr id="133" name="Graphic 132" descr="Chemicals with solid fill">
            <a:extLst>
              <a:ext uri="{FF2B5EF4-FFF2-40B4-BE49-F238E27FC236}">
                <a16:creationId xmlns:a16="http://schemas.microsoft.com/office/drawing/2014/main" id="{CBD1BFE6-48E8-41D2-B4ED-D5F9D1707F9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7411" y="5638670"/>
            <a:ext cx="766834" cy="766834"/>
          </a:xfrm>
          <a:prstGeom prst="rect">
            <a:avLst/>
          </a:prstGeom>
        </p:spPr>
      </p:pic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0A646899-CD73-497A-8E05-CE4ACC20A9BB}"/>
              </a:ext>
            </a:extLst>
          </p:cNvPr>
          <p:cNvCxnSpPr>
            <a:stCxn id="131" idx="3"/>
          </p:cNvCxnSpPr>
          <p:nvPr/>
        </p:nvCxnSpPr>
        <p:spPr>
          <a:xfrm>
            <a:off x="6718149" y="5988648"/>
            <a:ext cx="1034224" cy="17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6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5" grpId="0" animBg="1"/>
      <p:bldP spid="16" grpId="0"/>
      <p:bldP spid="17" grpId="0" animBg="1"/>
      <p:bldP spid="18" grpId="0"/>
      <p:bldP spid="20" grpId="0" animBg="1"/>
      <p:bldP spid="22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31" grpId="0" animBg="1"/>
      <p:bldP spid="1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848</Words>
  <Application>Microsoft Office PowerPoint</Application>
  <PresentationFormat>Widescreen</PresentationFormat>
  <Paragraphs>141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Agenda:</vt:lpstr>
      <vt:lpstr>What is an ensemble ?</vt:lpstr>
      <vt:lpstr>Bias – variance trade off</vt:lpstr>
      <vt:lpstr>Understanding bagging…     1/3</vt:lpstr>
      <vt:lpstr>Understanding bagging…     2/3</vt:lpstr>
      <vt:lpstr>Understanding bagging…     3/3</vt:lpstr>
      <vt:lpstr>Understanding boosting…</vt:lpstr>
      <vt:lpstr>Bagging Vs boosting</vt:lpstr>
      <vt:lpstr>Bagging Vs boosting</vt:lpstr>
      <vt:lpstr>Bagging Vs boosting</vt:lpstr>
      <vt:lpstr>Adaboost – A boosting Algorithm</vt:lpstr>
      <vt:lpstr>Let’s train an adaboost model</vt:lpstr>
      <vt:lpstr>How are new weights calculated ?</vt:lpstr>
      <vt:lpstr>The iterating part </vt:lpstr>
      <vt:lpstr>Data preparation - Adaboost</vt:lpstr>
      <vt:lpstr>Ask your Questions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K V</dc:creator>
  <cp:lastModifiedBy>Mahendra Singh Chouhan</cp:lastModifiedBy>
  <cp:revision>15</cp:revision>
  <dcterms:created xsi:type="dcterms:W3CDTF">2021-10-11T08:38:16Z</dcterms:created>
  <dcterms:modified xsi:type="dcterms:W3CDTF">2022-02-25T18:52:16Z</dcterms:modified>
</cp:coreProperties>
</file>